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83" r:id="rId3"/>
    <p:sldId id="261" r:id="rId4"/>
    <p:sldId id="316" r:id="rId5"/>
    <p:sldId id="285" r:id="rId6"/>
    <p:sldId id="262" r:id="rId7"/>
    <p:sldId id="288" r:id="rId8"/>
    <p:sldId id="287" r:id="rId9"/>
    <p:sldId id="286" r:id="rId10"/>
    <p:sldId id="289" r:id="rId11"/>
    <p:sldId id="279" r:id="rId12"/>
    <p:sldId id="290" r:id="rId13"/>
    <p:sldId id="291" r:id="rId14"/>
    <p:sldId id="292" r:id="rId15"/>
    <p:sldId id="295" r:id="rId16"/>
    <p:sldId id="296" r:id="rId17"/>
    <p:sldId id="293" r:id="rId18"/>
    <p:sldId id="294" r:id="rId19"/>
    <p:sldId id="297" r:id="rId20"/>
    <p:sldId id="298" r:id="rId21"/>
    <p:sldId id="299" r:id="rId22"/>
    <p:sldId id="300" r:id="rId23"/>
    <p:sldId id="317" r:id="rId24"/>
    <p:sldId id="301" r:id="rId25"/>
    <p:sldId id="302" r:id="rId26"/>
    <p:sldId id="303" r:id="rId27"/>
    <p:sldId id="307" r:id="rId28"/>
    <p:sldId id="304" r:id="rId29"/>
    <p:sldId id="305" r:id="rId30"/>
    <p:sldId id="308" r:id="rId31"/>
    <p:sldId id="320" r:id="rId32"/>
    <p:sldId id="306" r:id="rId33"/>
    <p:sldId id="318" r:id="rId34"/>
    <p:sldId id="309" r:id="rId35"/>
    <p:sldId id="310" r:id="rId36"/>
    <p:sldId id="311" r:id="rId37"/>
    <p:sldId id="319" r:id="rId38"/>
    <p:sldId id="312" r:id="rId39"/>
    <p:sldId id="313" r:id="rId40"/>
    <p:sldId id="314" r:id="rId41"/>
    <p:sldId id="315" r:id="rId42"/>
    <p:sldId id="321" r:id="rId43"/>
    <p:sldId id="259" r:id="rId44"/>
  </p:sldIdLst>
  <p:sldSz cx="9144000" cy="5143500" type="screen16x9"/>
  <p:notesSz cx="6858000" cy="9144000"/>
  <p:custDataLst>
    <p:tags r:id="rId46"/>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4" autoAdjust="0"/>
  </p:normalViewPr>
  <p:slideViewPr>
    <p:cSldViewPr>
      <p:cViewPr>
        <p:scale>
          <a:sx n="125" d="100"/>
          <a:sy n="125" d="100"/>
        </p:scale>
        <p:origin x="-216" y="403"/>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2017/12/21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8C846-CA02-4734-8ED3-2C6F71D272F6}" type="slidenum">
              <a:rPr lang="zh-CN" altLang="en-US" smtClean="0"/>
              <a:t>2</a:t>
            </a:fld>
            <a:endParaRPr lang="zh-CN" altLang="en-US"/>
          </a:p>
        </p:txBody>
      </p:sp>
    </p:spTree>
    <p:extLst>
      <p:ext uri="{BB962C8B-B14F-4D97-AF65-F5344CB8AC3E}">
        <p14:creationId xmlns:p14="http://schemas.microsoft.com/office/powerpoint/2010/main" val="299453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iki.mbalib.com/wiki/%E7%BB%93%E6%9E%84"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570018" y="1983825"/>
            <a:ext cx="1789593" cy="577081"/>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SRS</a:t>
            </a:r>
            <a:r>
              <a:rPr lang="zh-CN" altLang="en-US" sz="3300" b="1" dirty="0">
                <a:blipFill>
                  <a:blip r:embed="rId2"/>
                  <a:stretch>
                    <a:fillRect/>
                  </a:stretch>
                </a:blipFill>
                <a:latin typeface="微软雅黑" pitchFamily="34" charset="-122"/>
                <a:ea typeface="微软雅黑" pitchFamily="34" charset="-122"/>
              </a:rPr>
              <a:t>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2026508748"/>
              </p:ext>
            </p:extLst>
          </p:nvPr>
        </p:nvGraphicFramePr>
        <p:xfrm>
          <a:off x="2195736" y="1059582"/>
          <a:ext cx="6687672" cy="4079671"/>
        </p:xfrm>
        <a:graphic>
          <a:graphicData uri="http://schemas.openxmlformats.org/drawingml/2006/table">
            <a:tbl>
              <a:tblPr firstRow="1" firstCol="1" bandRow="1">
                <a:tableStyleId>{5C22544A-7EE6-4342-B048-85BDC9FD1C3A}</a:tableStyleId>
              </a:tblPr>
              <a:tblGrid>
                <a:gridCol w="395710"/>
                <a:gridCol w="395710"/>
                <a:gridCol w="395710"/>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用户代表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用户描述</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用户作用</a:t>
                      </a:r>
                      <a:endParaRPr lang="zh-CN" sz="1000" kern="10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6653" y="189241"/>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9580" y="320619"/>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2114600" y="856597"/>
            <a:ext cx="1881336" cy="1732219"/>
            <a:chOff x="1619672" y="1563638"/>
            <a:chExt cx="1440000" cy="1080000"/>
          </a:xfrm>
        </p:grpSpPr>
        <p:grpSp>
          <p:nvGrpSpPr>
            <p:cNvPr id="213" name="组合 212"/>
            <p:cNvGrpSpPr/>
            <p:nvPr/>
          </p:nvGrpSpPr>
          <p:grpSpPr>
            <a:xfrm>
              <a:off x="1619672" y="1563638"/>
              <a:ext cx="1440000" cy="1080000"/>
              <a:chOff x="1619672" y="1563638"/>
              <a:chExt cx="1440000" cy="1080000"/>
            </a:xfrm>
          </p:grpSpPr>
          <p:sp>
            <p:nvSpPr>
              <p:cNvPr id="215" name="矩形 214"/>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16" name="矩形 215"/>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12" name="矩形 211"/>
            <p:cNvSpPr/>
            <p:nvPr/>
          </p:nvSpPr>
          <p:spPr>
            <a:xfrm>
              <a:off x="1689736" y="1877441"/>
              <a:ext cx="1260000" cy="5756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教师用户代表：</a:t>
              </a:r>
              <a:r>
                <a:rPr kumimoji="0" lang="zh-CN" altLang="en-US" sz="1800" b="0" i="0" u="none" strike="noStrike" kern="0" cap="none" spc="0" normalizeH="0" baseline="0" noProof="0" dirty="0" smtClean="0">
                  <a:ln>
                    <a:noFill/>
                  </a:ln>
                  <a:solidFill>
                    <a:srgbClr val="FFFFFF"/>
                  </a:solidFill>
                  <a:effectLst/>
                  <a:uLnTx/>
                  <a:uFillTx/>
                </a:rPr>
                <a:t>杨枨</a:t>
              </a:r>
            </a:p>
          </p:txBody>
        </p:sp>
      </p:gr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861088"/>
            <a:ext cx="2016224" cy="172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6" y="2715767"/>
            <a:ext cx="2016224"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2123729" y="2715767"/>
            <a:ext cx="1881336" cy="1732219"/>
            <a:chOff x="1619672" y="1563638"/>
            <a:chExt cx="1440000" cy="1080000"/>
          </a:xfrm>
        </p:grpSpPr>
        <p:grpSp>
          <p:nvGrpSpPr>
            <p:cNvPr id="59" name="组合 58"/>
            <p:cNvGrpSpPr/>
            <p:nvPr/>
          </p:nvGrpSpPr>
          <p:grpSpPr>
            <a:xfrm>
              <a:off x="1619672" y="1563638"/>
              <a:ext cx="1440000" cy="1080000"/>
              <a:chOff x="1619672" y="1563638"/>
              <a:chExt cx="1440000" cy="1080000"/>
            </a:xfrm>
          </p:grpSpPr>
          <p:sp>
            <p:nvSpPr>
              <p:cNvPr id="61" name="矩形 6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2" name="矩形 6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0" name="矩形 5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管理员用户代表：李泽龙</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670" y="861088"/>
            <a:ext cx="2007095"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组合 62"/>
          <p:cNvGrpSpPr/>
          <p:nvPr/>
        </p:nvGrpSpPr>
        <p:grpSpPr>
          <a:xfrm>
            <a:off x="7235765" y="861088"/>
            <a:ext cx="1881336" cy="1732219"/>
            <a:chOff x="1619672" y="1563638"/>
            <a:chExt cx="1440000" cy="1080000"/>
          </a:xfrm>
        </p:grpSpPr>
        <p:grpSp>
          <p:nvGrpSpPr>
            <p:cNvPr id="64" name="组合 63"/>
            <p:cNvGrpSpPr/>
            <p:nvPr/>
          </p:nvGrpSpPr>
          <p:grpSpPr>
            <a:xfrm>
              <a:off x="1619672" y="1563638"/>
              <a:ext cx="1440000" cy="1080000"/>
              <a:chOff x="1619672" y="1563638"/>
              <a:chExt cx="1440000" cy="1080000"/>
            </a:xfrm>
          </p:grpSpPr>
          <p:sp>
            <p:nvSpPr>
              <p:cNvPr id="66" name="矩形 65"/>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7" name="矩形 66"/>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5" name="矩形 64"/>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学生用户代表：葛倍良</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37" y="2695784"/>
            <a:ext cx="2006728" cy="17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组合 67"/>
          <p:cNvGrpSpPr/>
          <p:nvPr/>
        </p:nvGrpSpPr>
        <p:grpSpPr>
          <a:xfrm>
            <a:off x="7243665" y="2695784"/>
            <a:ext cx="1881336" cy="1732219"/>
            <a:chOff x="1619672" y="1563638"/>
            <a:chExt cx="1440000" cy="1080000"/>
          </a:xfrm>
        </p:grpSpPr>
        <p:grpSp>
          <p:nvGrpSpPr>
            <p:cNvPr id="69" name="组合 68"/>
            <p:cNvGrpSpPr/>
            <p:nvPr/>
          </p:nvGrpSpPr>
          <p:grpSpPr>
            <a:xfrm>
              <a:off x="1619672" y="1563638"/>
              <a:ext cx="1440000" cy="1080000"/>
              <a:chOff x="1619672" y="1563638"/>
              <a:chExt cx="1440000" cy="1080000"/>
            </a:xfrm>
          </p:grpSpPr>
          <p:sp>
            <p:nvSpPr>
              <p:cNvPr id="71" name="矩形 7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72" name="矩形 7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70" name="矩形 6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游客用户代表：何海</a:t>
              </a:r>
              <a:endParaRPr kumimoji="0" lang="zh-CN" alt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102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750"/>
                                        <p:tgtEl>
                                          <p:spTgt spid="210"/>
                                        </p:tgtEl>
                                      </p:cBhvr>
                                    </p:animEffect>
                                    <p:anim calcmode="lin" valueType="num">
                                      <p:cBhvr>
                                        <p:cTn id="8" dur="750" fill="hold"/>
                                        <p:tgtEl>
                                          <p:spTgt spid="210"/>
                                        </p:tgtEl>
                                        <p:attrNameLst>
                                          <p:attrName>ppt_x</p:attrName>
                                        </p:attrNameLst>
                                      </p:cBhvr>
                                      <p:tavLst>
                                        <p:tav tm="0">
                                          <p:val>
                                            <p:strVal val="#ppt_x"/>
                                          </p:val>
                                        </p:tav>
                                        <p:tav tm="100000">
                                          <p:val>
                                            <p:strVal val="#ppt_x"/>
                                          </p:val>
                                        </p:tav>
                                      </p:tavLst>
                                    </p:anim>
                                    <p:anim calcmode="lin" valueType="num">
                                      <p:cBhvr>
                                        <p:cTn id="9" dur="75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750"/>
                                        <p:tgtEl>
                                          <p:spTgt spid="58"/>
                                        </p:tgtEl>
                                      </p:cBhvr>
                                    </p:animEffect>
                                    <p:anim calcmode="lin" valueType="num">
                                      <p:cBhvr>
                                        <p:cTn id="14" dur="750" fill="hold"/>
                                        <p:tgtEl>
                                          <p:spTgt spid="58"/>
                                        </p:tgtEl>
                                        <p:attrNameLst>
                                          <p:attrName>ppt_x</p:attrName>
                                        </p:attrNameLst>
                                      </p:cBhvr>
                                      <p:tavLst>
                                        <p:tav tm="0">
                                          <p:val>
                                            <p:strVal val="#ppt_x"/>
                                          </p:val>
                                        </p:tav>
                                        <p:tav tm="100000">
                                          <p:val>
                                            <p:strVal val="#ppt_x"/>
                                          </p:val>
                                        </p:tav>
                                      </p:tavLst>
                                    </p:anim>
                                    <p:anim calcmode="lin" valueType="num">
                                      <p:cBhvr>
                                        <p:cTn id="15" dur="75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750"/>
                                        <p:tgtEl>
                                          <p:spTgt spid="63"/>
                                        </p:tgtEl>
                                      </p:cBhvr>
                                    </p:animEffect>
                                    <p:anim calcmode="lin" valueType="num">
                                      <p:cBhvr>
                                        <p:cTn id="20" dur="750" fill="hold"/>
                                        <p:tgtEl>
                                          <p:spTgt spid="63"/>
                                        </p:tgtEl>
                                        <p:attrNameLst>
                                          <p:attrName>ppt_x</p:attrName>
                                        </p:attrNameLst>
                                      </p:cBhvr>
                                      <p:tavLst>
                                        <p:tav tm="0">
                                          <p:val>
                                            <p:strVal val="#ppt_x"/>
                                          </p:val>
                                        </p:tav>
                                        <p:tav tm="100000">
                                          <p:val>
                                            <p:strVal val="#ppt_x"/>
                                          </p:val>
                                        </p:tav>
                                      </p:tavLst>
                                    </p:anim>
                                    <p:anim calcmode="lin" valueType="num">
                                      <p:cBhvr>
                                        <p:cTn id="21" dur="75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750"/>
                                        <p:tgtEl>
                                          <p:spTgt spid="68"/>
                                        </p:tgtEl>
                                      </p:cBhvr>
                                    </p:animEffect>
                                    <p:anim calcmode="lin" valueType="num">
                                      <p:cBhvr>
                                        <p:cTn id="26" dur="750" fill="hold"/>
                                        <p:tgtEl>
                                          <p:spTgt spid="68"/>
                                        </p:tgtEl>
                                        <p:attrNameLst>
                                          <p:attrName>ppt_x</p:attrName>
                                        </p:attrNameLst>
                                      </p:cBhvr>
                                      <p:tavLst>
                                        <p:tav tm="0">
                                          <p:val>
                                            <p:strVal val="#ppt_x"/>
                                          </p:val>
                                        </p:tav>
                                        <p:tav tm="100000">
                                          <p:val>
                                            <p:strVal val="#ppt_x"/>
                                          </p:val>
                                        </p:tav>
                                      </p:tavLst>
                                    </p:anim>
                                    <p:anim calcmode="lin" valueType="num">
                                      <p:cBhvr>
                                        <p:cTn id="27"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1475"/>
            <a:ext cx="9144000" cy="179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822"/>
            <a:ext cx="9144000" cy="19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646"/>
            <a:ext cx="9144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9862"/>
            <a:ext cx="9144000" cy="15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为从用户代表中获得相应的用户需求，我们对每一位用户都以访谈的形式进行了需求获取，并记录下会议纪要及会议录音，为明确需求，我们对于需求模糊的用户进行了不止一次的需求获取访谈以明确需求，使得获取的需求明确清晰。</a:t>
            </a:r>
            <a:endParaRPr lang="zh-CN" altLang="zh-CN" sz="16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2328863"/>
            <a:ext cx="70770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2931790"/>
            <a:ext cx="7077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4011910"/>
            <a:ext cx="205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323439"/>
          </a:xfrm>
          <a:prstGeom prst="rect">
            <a:avLst/>
          </a:prstGeom>
          <a:noFill/>
        </p:spPr>
        <p:txBody>
          <a:bodyPr wrap="square" rtlCol="0">
            <a:spAutoFit/>
          </a:bodyPr>
          <a:lstStyle/>
          <a:p>
            <a:r>
              <a:rPr lang="zh-CN" altLang="en-US" sz="1600" b="1" dirty="0" smtClean="0">
                <a:solidFill>
                  <a:schemeClr val="bg1"/>
                </a:solidFill>
              </a:rPr>
              <a:t>为更好的从用户中获取需求，在访谈的同时我们项目组借助了由</a:t>
            </a:r>
            <a:r>
              <a:rPr lang="en-US" altLang="zh-CN" sz="1600" b="1" dirty="0" err="1" smtClean="0">
                <a:solidFill>
                  <a:schemeClr val="bg1"/>
                </a:solidFill>
              </a:rPr>
              <a:t>Axure</a:t>
            </a:r>
            <a:r>
              <a:rPr lang="en-US" altLang="zh-CN" sz="1600" b="1" dirty="0" smtClean="0">
                <a:solidFill>
                  <a:schemeClr val="bg1"/>
                </a:solidFill>
              </a:rPr>
              <a:t> RP8</a:t>
            </a:r>
            <a:r>
              <a:rPr lang="zh-CN" altLang="en-US" sz="1600" b="1" dirty="0" smtClean="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sz="1600" b="1" dirty="0">
              <a:solidFill>
                <a:schemeClr val="bg1"/>
              </a:solidFill>
            </a:endParaRPr>
          </a:p>
        </p:txBody>
      </p:sp>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它是长这样的！</a:t>
            </a:r>
            <a:endParaRPr lang="zh-CN" altLang="zh-CN" sz="1600" b="1" dirty="0">
              <a:solidFill>
                <a:schemeClr val="bg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0" y="-308570"/>
            <a:ext cx="808355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从各位用户代表中获得需求后，为了更好的进行界面的开发以及后续工作的展开，我们对每位用户的需求进行了用例划分，用例图的绘画，用例描述以及测试用例，并且整理成为了用例文档。</a:t>
            </a:r>
            <a:endParaRPr lang="zh-CN" altLang="zh-CN" sz="1600" b="1" dirty="0">
              <a:solidFill>
                <a:schemeClr val="bg1"/>
              </a:solidFill>
            </a:endParaRPr>
          </a:p>
        </p:txBody>
      </p:sp>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它们是长这个样子的！</a:t>
            </a:r>
            <a:endParaRPr lang="zh-CN" altLang="zh-CN" sz="1600" b="1"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11528"/>
            <a:ext cx="4826000" cy="40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29343" y="1995686"/>
            <a:ext cx="3162537" cy="338554"/>
          </a:xfrm>
          <a:prstGeom prst="rect">
            <a:avLst/>
          </a:prstGeom>
          <a:noFill/>
        </p:spPr>
        <p:txBody>
          <a:bodyPr wrap="square" rtlCol="0">
            <a:spAutoFit/>
          </a:bodyPr>
          <a:lstStyle/>
          <a:p>
            <a:r>
              <a:rPr lang="zh-CN" altLang="en-US" sz="1600" b="1" dirty="0" smtClean="0">
                <a:solidFill>
                  <a:schemeClr val="bg1"/>
                </a:solidFill>
              </a:rPr>
              <a:t>内容位于</a:t>
            </a:r>
            <a:r>
              <a:rPr lang="en-US" altLang="zh-CN" sz="1600" b="1" dirty="0" smtClean="0">
                <a:solidFill>
                  <a:schemeClr val="bg1"/>
                </a:solidFill>
              </a:rPr>
              <a:t>《</a:t>
            </a:r>
            <a:r>
              <a:rPr lang="zh-CN" altLang="en-US" sz="1600" b="1" dirty="0" smtClean="0">
                <a:solidFill>
                  <a:schemeClr val="bg1"/>
                </a:solidFill>
              </a:rPr>
              <a:t>软件需求</a:t>
            </a:r>
            <a:r>
              <a:rPr lang="en-US" altLang="zh-CN" sz="1600" b="1" dirty="0" smtClean="0">
                <a:solidFill>
                  <a:schemeClr val="bg1"/>
                </a:solidFill>
              </a:rPr>
              <a:t>》P511</a:t>
            </a:r>
            <a:r>
              <a:rPr lang="zh-CN" altLang="en-US" sz="1600" b="1" dirty="0" smtClean="0">
                <a:solidFill>
                  <a:schemeClr val="bg1"/>
                </a:solidFill>
              </a:rPr>
              <a:t>页</a:t>
            </a:r>
            <a:endParaRPr lang="zh-CN" altLang="zh-CN" sz="1600" b="1"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 y="1635646"/>
            <a:ext cx="5702760" cy="346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64" y="1414806"/>
            <a:ext cx="3976104" cy="2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821822"/>
            <a:ext cx="47879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500"/>
                                        <p:tgtEl>
                                          <p:spTgt spid="819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1000"/>
                                        <p:tgtEl>
                                          <p:spTgt spid="2050"/>
                                        </p:tgtEl>
                                      </p:cBhvr>
                                    </p:animEffect>
                                    <p:anim calcmode="lin" valueType="num">
                                      <p:cBhvr>
                                        <p:cTn id="39" dur="1000" fill="hold"/>
                                        <p:tgtEl>
                                          <p:spTgt spid="2050"/>
                                        </p:tgtEl>
                                        <p:attrNameLst>
                                          <p:attrName>ppt_x</p:attrName>
                                        </p:attrNameLst>
                                      </p:cBhvr>
                                      <p:tavLst>
                                        <p:tav tm="0">
                                          <p:val>
                                            <p:strVal val="#ppt_x"/>
                                          </p:val>
                                        </p:tav>
                                        <p:tav tm="100000">
                                          <p:val>
                                            <p:strVal val="#ppt_x"/>
                                          </p:val>
                                        </p:tav>
                                      </p:tavLst>
                                    </p:anim>
                                    <p:anim calcmode="lin" valueType="num">
                                      <p:cBhvr>
                                        <p:cTn id="4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9387" y="411510"/>
            <a:ext cx="2131107" cy="736776"/>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0" y="518288"/>
            <a:ext cx="1980029" cy="523220"/>
          </a:xfrm>
          <a:prstGeom prst="rect">
            <a:avLst/>
          </a:prstGeom>
          <a:noFill/>
        </p:spPr>
        <p:txBody>
          <a:bodyPr wrap="none" rtlCol="0">
            <a:spAutoFit/>
          </a:bodyPr>
          <a:lstStyle/>
          <a:p>
            <a:r>
              <a:rPr lang="zh-CN" altLang="en-US" sz="2800" dirty="0" smtClean="0">
                <a:solidFill>
                  <a:schemeClr val="bg1"/>
                </a:solidFill>
              </a:rPr>
              <a:t>编写目的：</a:t>
            </a:r>
            <a:endParaRPr lang="zh-CN" altLang="en-US" sz="2800" dirty="0">
              <a:solidFill>
                <a:schemeClr val="bg1"/>
              </a:solidFill>
            </a:endParaRPr>
          </a:p>
        </p:txBody>
      </p:sp>
      <p:sp>
        <p:nvSpPr>
          <p:cNvPr id="17" name="Oval 2"/>
          <p:cNvSpPr>
            <a:spLocks noChangeArrowheads="1"/>
          </p:cNvSpPr>
          <p:nvPr/>
        </p:nvSpPr>
        <p:spPr bwMode="auto">
          <a:xfrm>
            <a:off x="7014316" y="2228053"/>
            <a:ext cx="687390" cy="68739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TextBox 17"/>
          <p:cNvSpPr txBox="1"/>
          <p:nvPr/>
        </p:nvSpPr>
        <p:spPr>
          <a:xfrm>
            <a:off x="1403648" y="1419622"/>
            <a:ext cx="7308304" cy="2677656"/>
          </a:xfrm>
          <a:prstGeom prst="rect">
            <a:avLst/>
          </a:prstGeom>
          <a:noFill/>
        </p:spPr>
        <p:txBody>
          <a:bodyPr wrap="square" rtlCol="0">
            <a:spAutoFit/>
          </a:bodyPr>
          <a:lstStyle/>
          <a:p>
            <a:r>
              <a:rPr lang="en-US" altLang="zh-CN" sz="2800" dirty="0" smtClean="0">
                <a:solidFill>
                  <a:schemeClr val="bg1"/>
                </a:solidFill>
              </a:rPr>
              <a:t>        </a:t>
            </a:r>
            <a:r>
              <a:rPr lang="zh-CN" altLang="zh-CN" sz="2800" dirty="0" smtClean="0">
                <a:solidFill>
                  <a:schemeClr val="bg1"/>
                </a:solidFill>
              </a:rPr>
              <a:t>通过</a:t>
            </a:r>
            <a:r>
              <a:rPr lang="zh-CN" altLang="zh-CN" sz="2800" dirty="0">
                <a:solidFill>
                  <a:schemeClr val="bg1"/>
                </a:solidFill>
              </a:rPr>
              <a:t>本文档定义软件工程系列课程教学辅助</a:t>
            </a:r>
            <a:r>
              <a:rPr lang="zh-CN" altLang="zh-CN" sz="2800" dirty="0" smtClean="0">
                <a:solidFill>
                  <a:schemeClr val="bg1"/>
                </a:solidFill>
              </a:rPr>
              <a:t>网站</a:t>
            </a:r>
            <a:r>
              <a:rPr lang="zh-CN" altLang="zh-CN" sz="2800" dirty="0">
                <a:solidFill>
                  <a:schemeClr val="bg1"/>
                </a:solidFill>
              </a:rPr>
              <a:t>产品的需求，以求在项目组员与</a:t>
            </a:r>
            <a:r>
              <a:rPr lang="zh-CN" altLang="zh-CN" sz="2800" dirty="0" smtClean="0">
                <a:solidFill>
                  <a:schemeClr val="bg1"/>
                </a:solidFill>
              </a:rPr>
              <a:t>相关</a:t>
            </a:r>
            <a:r>
              <a:rPr lang="zh-CN" altLang="en-US" sz="2800" dirty="0" smtClean="0">
                <a:solidFill>
                  <a:schemeClr val="bg1"/>
                </a:solidFill>
              </a:rPr>
              <a:t>干系人</a:t>
            </a:r>
            <a:r>
              <a:rPr lang="zh-CN" altLang="zh-CN" sz="2800" dirty="0" smtClean="0">
                <a:solidFill>
                  <a:schemeClr val="bg1"/>
                </a:solidFill>
              </a:rPr>
              <a:t>之间</a:t>
            </a:r>
            <a:r>
              <a:rPr lang="zh-CN" altLang="zh-CN" sz="2800" dirty="0">
                <a:solidFill>
                  <a:schemeClr val="bg1"/>
                </a:solidFill>
              </a:rPr>
              <a:t>达成一致的需求描述。便于用户、开发</a:t>
            </a:r>
            <a:r>
              <a:rPr lang="zh-CN" altLang="zh-CN" sz="2800" dirty="0" smtClean="0">
                <a:solidFill>
                  <a:schemeClr val="bg1"/>
                </a:solidFill>
              </a:rPr>
              <a:t>人员进行</a:t>
            </a:r>
            <a:r>
              <a:rPr lang="zh-CN" altLang="zh-CN" sz="2800" dirty="0">
                <a:solidFill>
                  <a:schemeClr val="bg1"/>
                </a:solidFill>
              </a:rPr>
              <a:t>理解和交流，可以作为软件开发工作的</a:t>
            </a:r>
            <a:r>
              <a:rPr lang="zh-CN" altLang="zh-CN" sz="2800" dirty="0" smtClean="0">
                <a:solidFill>
                  <a:schemeClr val="bg1"/>
                </a:solidFill>
              </a:rPr>
              <a:t>基础</a:t>
            </a:r>
            <a:r>
              <a:rPr lang="zh-CN" altLang="zh-CN" sz="2800" dirty="0">
                <a:solidFill>
                  <a:schemeClr val="bg1"/>
                </a:solidFill>
              </a:rPr>
              <a:t>和以及确认测试和验收的依据。</a:t>
            </a:r>
          </a:p>
          <a:p>
            <a:endParaRPr lang="zh-CN" altLang="en-US" sz="2800" dirty="0">
              <a:solidFill>
                <a:schemeClr val="bg1"/>
              </a:solidFill>
            </a:endParaRPr>
          </a:p>
        </p:txBody>
      </p:sp>
    </p:spTree>
    <p:extLst>
      <p:ext uri="{BB962C8B-B14F-4D97-AF65-F5344CB8AC3E}">
        <p14:creationId xmlns:p14="http://schemas.microsoft.com/office/powerpoint/2010/main" val="9450016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3" presetClass="exit" presetSubtype="16" repeatCount="indefinite" fill="hold" grpId="1" nodeType="withEffect">
                                  <p:stCondLst>
                                    <p:cond delay="0"/>
                                  </p:stCondLst>
                                  <p:endCondLst>
                                    <p:cond evt="onNext" delay="0">
                                      <p:tgtEl>
                                        <p:sldTgt/>
                                      </p:tgtEl>
                                    </p:cond>
                                  </p:endCondLst>
                                  <p:childTnLst>
                                    <p:anim calcmode="lin" valueType="num">
                                      <p:cBhvr>
                                        <p:cTn id="8" dur="1000"/>
                                        <p:tgtEl>
                                          <p:spTgt spid="17"/>
                                        </p:tgtEl>
                                        <p:attrNameLst>
                                          <p:attrName>ppt_w</p:attrName>
                                        </p:attrNameLst>
                                      </p:cBhvr>
                                      <p:tavLst>
                                        <p:tav tm="0">
                                          <p:val>
                                            <p:strVal val="ppt_w"/>
                                          </p:val>
                                        </p:tav>
                                        <p:tav tm="100000">
                                          <p:val>
                                            <p:strVal val="4*ppt_w"/>
                                          </p:val>
                                        </p:tav>
                                      </p:tavLst>
                                    </p:anim>
                                    <p:anim calcmode="lin" valueType="num">
                                      <p:cBhvr>
                                        <p:cTn id="9" dur="1000"/>
                                        <p:tgtEl>
                                          <p:spTgt spid="17"/>
                                        </p:tgtEl>
                                        <p:attrNameLst>
                                          <p:attrName>ppt_h</p:attrName>
                                        </p:attrNameLst>
                                      </p:cBhvr>
                                      <p:tavLst>
                                        <p:tav tm="0">
                                          <p:val>
                                            <p:strVal val="ppt_h"/>
                                          </p:val>
                                        </p:tav>
                                        <p:tav tm="100000">
                                          <p:val>
                                            <p:strVal val="4*ppt_h"/>
                                          </p:val>
                                        </p:tav>
                                      </p:tavLst>
                                    </p:anim>
                                    <p:set>
                                      <p:cBhvr>
                                        <p:cTn id="10" dur="1" fill="hold">
                                          <p:stCondLst>
                                            <p:cond delay="999"/>
                                          </p:stCondLst>
                                        </p:cTn>
                                        <p:tgtEl>
                                          <p:spTgt spid="17"/>
                                        </p:tgtEl>
                                        <p:attrNameLst>
                                          <p:attrName>style.visibility</p:attrName>
                                        </p:attrNameLst>
                                      </p:cBhvr>
                                      <p:to>
                                        <p:strVal val="hidden"/>
                                      </p:to>
                                    </p:set>
                                  </p:childTnLst>
                                </p:cTn>
                              </p:par>
                              <p:par>
                                <p:cTn id="11" presetID="10" presetClass="exit" presetSubtype="0" repeatCount="indefinite" fill="hold" grpId="2" nodeType="withEffect">
                                  <p:stCondLst>
                                    <p:cond delay="0"/>
                                  </p:stCondLst>
                                  <p:endCondLst>
                                    <p:cond evt="onNext" delay="0">
                                      <p:tgtEl>
                                        <p:sldTgt/>
                                      </p:tgtEl>
                                    </p:cond>
                                  </p:end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a:t>
            </a:r>
            <a:r>
              <a:rPr lang="zh-CN" altLang="en-US" sz="2400" dirty="0">
                <a:solidFill>
                  <a:schemeClr val="tx1">
                    <a:lumMod val="95000"/>
                    <a:lumOff val="5000"/>
                    <a:alpha val="50000"/>
                  </a:schemeClr>
                </a:solidFill>
                <a:effectLst>
                  <a:outerShdw blurRad="38100" dist="38100" dir="2700000" algn="tl">
                    <a:srgbClr val="000000">
                      <a:alpha val="43137"/>
                    </a:srgbClr>
                  </a:outerShdw>
                </a:effectLst>
              </a:rPr>
              <a:t>分析</a:t>
            </a: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892511" cy="576064"/>
            <a:chOff x="1128969" y="3163443"/>
            <a:chExt cx="1892511"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2123343" cy="576064"/>
            <a:chOff x="1128969" y="3163443"/>
            <a:chExt cx="2123343"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2354176" cy="576064"/>
            <a:chOff x="1128969" y="3163443"/>
            <a:chExt cx="2354176"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grpSp>
        <p:nvGrpSpPr>
          <p:cNvPr id="82" name="组合 81"/>
          <p:cNvGrpSpPr/>
          <p:nvPr/>
        </p:nvGrpSpPr>
        <p:grpSpPr>
          <a:xfrm>
            <a:off x="2420498" y="2612172"/>
            <a:ext cx="2354176" cy="576064"/>
            <a:chOff x="1128969" y="3163443"/>
            <a:chExt cx="2354176" cy="576064"/>
          </a:xfrm>
        </p:grpSpPr>
        <p:sp>
          <p:nvSpPr>
            <p:cNvPr id="83" name="椭圆 82"/>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84" name="TextBox 83"/>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需求复杂性分析</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36548586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3"/>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92511" cy="576064"/>
            <a:chOff x="1128969" y="3163443"/>
            <a:chExt cx="189251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a:p>
            <a:pPr marL="0" lvl="1"/>
            <a:endParaRPr lang="zh-CN" altLang="zh-CN" sz="1600" b="1" dirty="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278094"/>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a:t>
            </a:r>
            <a:r>
              <a:rPr lang="zh-CN" altLang="zh-CN" sz="1600" b="1" dirty="0" smtClean="0">
                <a:solidFill>
                  <a:schemeClr val="bg1"/>
                </a:solidFill>
              </a:rPr>
              <a:t>教师</a:t>
            </a:r>
            <a:r>
              <a:rPr lang="en-US" altLang="zh-CN" sz="1600" b="1" dirty="0" smtClean="0">
                <a:solidFill>
                  <a:schemeClr val="bg1"/>
                </a:solidFill>
              </a:rPr>
              <a:t>1</a:t>
            </a:r>
            <a:r>
              <a:rPr lang="zh-CN" altLang="zh-CN" sz="1600" b="1" dirty="0" smtClean="0">
                <a:solidFill>
                  <a:schemeClr val="bg1"/>
                </a:solidFill>
              </a:rPr>
              <a:t>、管理员</a:t>
            </a:r>
            <a:r>
              <a:rPr lang="en-US" altLang="zh-CN" sz="1600" b="1" dirty="0" smtClean="0">
                <a:solidFill>
                  <a:schemeClr val="bg1"/>
                </a:solidFill>
              </a:rPr>
              <a:t>1</a:t>
            </a:r>
            <a:r>
              <a:rPr lang="zh-CN" altLang="zh-CN" sz="1600" b="1" dirty="0" smtClean="0">
                <a:solidFill>
                  <a:schemeClr val="bg1"/>
                </a:solidFill>
              </a:rPr>
              <a:t>、</a:t>
            </a:r>
            <a:r>
              <a:rPr lang="zh-CN" altLang="zh-CN" sz="1600" b="1" dirty="0">
                <a:solidFill>
                  <a:schemeClr val="bg1"/>
                </a:solidFill>
              </a:rPr>
              <a:t>学生为</a:t>
            </a:r>
            <a:r>
              <a:rPr lang="en-US" altLang="zh-CN" sz="1600" b="1" dirty="0">
                <a:solidFill>
                  <a:schemeClr val="bg1"/>
                </a:solidFill>
              </a:rPr>
              <a:t>1</a:t>
            </a:r>
            <a:r>
              <a:rPr lang="zh-CN" altLang="zh-CN" sz="1600" b="1" dirty="0">
                <a:solidFill>
                  <a:schemeClr val="bg1"/>
                </a:solidFill>
              </a:rPr>
              <a:t>，游客为</a:t>
            </a:r>
            <a:r>
              <a:rPr lang="en-US" altLang="zh-CN" sz="1600" b="1" dirty="0" smtClean="0">
                <a:solidFill>
                  <a:schemeClr val="bg1"/>
                </a:solidFill>
              </a:rPr>
              <a:t>0.2</a:t>
            </a:r>
            <a:r>
              <a:rPr lang="zh-CN" altLang="zh-CN" sz="1600" b="1" dirty="0" smtClean="0">
                <a:solidFill>
                  <a:schemeClr val="bg1"/>
                </a:solidFill>
              </a:rPr>
              <a:t>）</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r>
              <a:rPr lang="zh-CN" altLang="zh-CN" sz="1600" b="1" dirty="0" smtClean="0">
                <a:solidFill>
                  <a:schemeClr val="bg1"/>
                </a:solidFill>
              </a:rPr>
              <a:t>。</a:t>
            </a:r>
            <a:endParaRPr lang="en-US" altLang="zh-CN" sz="1600" b="1" dirty="0" smtClean="0">
              <a:solidFill>
                <a:schemeClr val="bg1"/>
              </a:solidFill>
            </a:endParaRPr>
          </a:p>
          <a:p>
            <a:r>
              <a:rPr lang="zh-CN" altLang="en-US" sz="1600" b="1" dirty="0">
                <a:solidFill>
                  <a:schemeClr val="bg1"/>
                </a:solidFill>
              </a:rPr>
              <a:t>这</a:t>
            </a:r>
            <a:r>
              <a:rPr lang="zh-CN" altLang="en-US" sz="1600" b="1" dirty="0" smtClean="0">
                <a:solidFill>
                  <a:schemeClr val="bg1"/>
                </a:solidFill>
              </a:rPr>
              <a:t>是一种明确而严谨的算法</a:t>
            </a:r>
            <a:r>
              <a:rPr lang="en-US" altLang="zh-CN" sz="1600" b="1" dirty="0" smtClean="0">
                <a:solidFill>
                  <a:schemeClr val="bg1"/>
                </a:solidFill>
              </a:rPr>
              <a:t>!!! </a:t>
            </a:r>
            <a:endParaRPr lang="zh-CN" altLang="zh-CN" sz="1600" b="1" dirty="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588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33" y="555526"/>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584775"/>
          </a:xfrm>
          <a:prstGeom prst="rect">
            <a:avLst/>
          </a:prstGeom>
          <a:noFill/>
        </p:spPr>
        <p:txBody>
          <a:bodyPr wrap="square" rtlCol="0">
            <a:spAutoFit/>
          </a:bodyPr>
          <a:lstStyle/>
          <a:p>
            <a:pPr marL="0" lvl="1"/>
            <a:r>
              <a:rPr lang="zh-CN" altLang="en-US" sz="1600" b="1" dirty="0" smtClean="0">
                <a:solidFill>
                  <a:schemeClr val="bg1"/>
                </a:solidFill>
              </a:rPr>
              <a:t>对于用户所提出的需求，并不是每一项需求都可行，我们在小组会议时会对每一条需求进行讨论，但</a:t>
            </a:r>
            <a:endParaRPr lang="zh-CN" altLang="zh-CN" sz="1600" b="1" dirty="0">
              <a:solidFill>
                <a:schemeClr val="bg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52058"/>
            <a:ext cx="4019959" cy="306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5" y="861088"/>
            <a:ext cx="5112568" cy="418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bg1">
                    <a:alpha val="50000"/>
                  </a:schemeClr>
                </a:solidFill>
                <a:effectLst>
                  <a:outerShdw blurRad="38100" dist="38100" dir="2700000" algn="tl">
                    <a:srgbClr val="000000">
                      <a:alpha val="43137"/>
                    </a:srgbClr>
                  </a:outerShdw>
                </a:effectLst>
              </a:rPr>
              <a:t> </a:t>
            </a:r>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需求分析</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总结</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在召开</a:t>
            </a:r>
            <a:r>
              <a:rPr lang="en-US" altLang="zh-CN" sz="1600" b="1" dirty="0" smtClean="0">
                <a:solidFill>
                  <a:schemeClr val="bg1"/>
                </a:solidFill>
              </a:rPr>
              <a:t>JAD</a:t>
            </a:r>
            <a:r>
              <a:rPr lang="zh-CN" altLang="en-US" sz="1600" b="1" dirty="0" smtClean="0">
                <a:solidFill>
                  <a:schemeClr val="bg1"/>
                </a:solidFill>
              </a:rPr>
              <a:t>会议时，所有用户代表齐聚一堂，难免会对相同的用例产生冲突。比如：教师觉得我的课程不需要申请审核，但是管理员要求审核。这时便根据之前的用例评分表进行评判，确认是否需要审核。</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需求复杂性分析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1077218"/>
          </a:xfrm>
          <a:prstGeom prst="rect">
            <a:avLst/>
          </a:prstGeom>
          <a:noFill/>
        </p:spPr>
        <p:txBody>
          <a:bodyPr wrap="square" rtlCol="0">
            <a:spAutoFit/>
          </a:bodyPr>
          <a:lstStyle/>
          <a:p>
            <a:pPr marL="0" lvl="1"/>
            <a:r>
              <a:rPr lang="zh-CN" altLang="en-US" sz="1600" b="1" dirty="0" smtClean="0">
                <a:solidFill>
                  <a:schemeClr val="bg1"/>
                </a:solidFill>
              </a:rPr>
              <a:t>对所获取的需求，并不是每一个需求用例能使用用例图以及用例描述清楚的表达出来，为此，针对这些复杂关节，项目团队新添加了活动图以及对话框图来对此进行进一步的需求分析说明。例如：</a:t>
            </a:r>
            <a:endParaRPr lang="zh-CN" altLang="zh-CN" sz="1600" b="1" dirty="0">
              <a:solidFill>
                <a:schemeClr val="bg1"/>
              </a:solidFill>
            </a:endParaRPr>
          </a:p>
        </p:txBody>
      </p:sp>
      <p:pic>
        <p:nvPicPr>
          <p:cNvPr id="14" name="图片 13"/>
          <p:cNvPicPr/>
          <p:nvPr/>
        </p:nvPicPr>
        <p:blipFill>
          <a:blip r:embed="rId2"/>
          <a:stretch>
            <a:fillRect/>
          </a:stretch>
        </p:blipFill>
        <p:spPr>
          <a:xfrm>
            <a:off x="724146" y="583350"/>
            <a:ext cx="3379014" cy="4529624"/>
          </a:xfrm>
          <a:prstGeom prst="rect">
            <a:avLst/>
          </a:prstGeom>
          <a:noFill/>
          <a:ln w="9525">
            <a:noFill/>
          </a:ln>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95438"/>
            <a:ext cx="3624598" cy="5143500"/>
          </a:xfrm>
          <a:prstGeom prst="rect">
            <a:avLst/>
          </a:prstGeom>
        </p:spPr>
      </p:pic>
    </p:spTree>
    <p:extLst>
      <p:ext uri="{BB962C8B-B14F-4D97-AF65-F5344CB8AC3E}">
        <p14:creationId xmlns:p14="http://schemas.microsoft.com/office/powerpoint/2010/main" val="33602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544666" y="1851670"/>
            <a:ext cx="5688632" cy="584775"/>
          </a:xfrm>
          <a:prstGeom prst="rect">
            <a:avLst/>
          </a:prstGeom>
          <a:noFill/>
        </p:spPr>
        <p:txBody>
          <a:bodyPr wrap="square" rtlCol="0">
            <a:spAutoFit/>
          </a:bodyPr>
          <a:lstStyle/>
          <a:p>
            <a:pPr marL="0" lvl="1"/>
            <a:r>
              <a:rPr lang="zh-CN" altLang="en-US" sz="1600" b="1" dirty="0" smtClean="0">
                <a:solidFill>
                  <a:schemeClr val="bg1"/>
                </a:solidFill>
              </a:rPr>
              <a:t>综上所述，以本小组现有需求文档和用例文档，完全可以移交给任一小组进行功能实现</a:t>
            </a:r>
            <a:endParaRPr lang="zh-CN" altLang="zh-CN" sz="1600" b="1" dirty="0">
              <a:solidFill>
                <a:schemeClr val="bg1"/>
              </a:solidFill>
            </a:endParaRPr>
          </a:p>
        </p:txBody>
      </p:sp>
    </p:spTree>
    <p:extLst>
      <p:ext uri="{BB962C8B-B14F-4D97-AF65-F5344CB8AC3E}">
        <p14:creationId xmlns:p14="http://schemas.microsoft.com/office/powerpoint/2010/main" val="43268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661679" cy="576064"/>
            <a:chOff x="1128969" y="3163443"/>
            <a:chExt cx="1661679"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1206426" cy="576064"/>
            <a:chOff x="1128969" y="3163443"/>
            <a:chExt cx="1206426"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1661679" cy="576064"/>
            <a:chOff x="1128969" y="3163443"/>
            <a:chExt cx="1661679"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28966114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pPr marL="0" lvl="1"/>
            <a:r>
              <a:rPr lang="zh-CN" altLang="en-US" sz="1600" b="1" dirty="0">
                <a:solidFill>
                  <a:schemeClr val="bg1"/>
                </a:solidFill>
              </a:rPr>
              <a:t>为对数据的数据项、数据结构、数据流、数据存储、处理逻辑、外部实体等进行定义和描述，对数据流程图中的各个元素做出详细的说明。为本项目编写了数据字典。</a:t>
            </a:r>
            <a:endParaRPr lang="zh-CN" altLang="zh-CN" sz="16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11125"/>
            <a:ext cx="43815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7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206426" cy="576064"/>
            <a:chOff x="1128969" y="3163443"/>
            <a:chExt cx="120642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a:solidFill>
                  <a:schemeClr val="bg1"/>
                </a:solidFill>
              </a:rPr>
              <a:t>是指提供了表示实体型、属性和联系的方法，用来描述现实世界的概念模型。</a:t>
            </a:r>
            <a:r>
              <a:rPr lang="en-US" altLang="zh-CN" sz="1600" b="1" dirty="0">
                <a:solidFill>
                  <a:schemeClr val="bg1"/>
                </a:solidFill>
              </a:rPr>
              <a:t>E-R</a:t>
            </a:r>
            <a:r>
              <a:rPr lang="zh-CN" altLang="en-US" sz="1600" b="1" dirty="0">
                <a:solidFill>
                  <a:schemeClr val="bg1"/>
                </a:solidFill>
              </a:rPr>
              <a:t>方法</a:t>
            </a:r>
            <a:r>
              <a:rPr lang="en-US" altLang="zh-CN" sz="1600" b="1" dirty="0">
                <a:solidFill>
                  <a:schemeClr val="bg1"/>
                </a:solidFill>
              </a:rPr>
              <a:t>:</a:t>
            </a:r>
            <a:r>
              <a:rPr lang="zh-CN" altLang="en-US" sz="1600" b="1" dirty="0">
                <a:solidFill>
                  <a:schemeClr val="bg1"/>
                </a:solidFill>
              </a:rPr>
              <a:t>是“实体</a:t>
            </a:r>
            <a:r>
              <a:rPr lang="en-US" altLang="zh-CN" sz="1600" b="1" dirty="0">
                <a:solidFill>
                  <a:schemeClr val="bg1"/>
                </a:solidFill>
              </a:rPr>
              <a:t>-</a:t>
            </a:r>
            <a:r>
              <a:rPr lang="zh-CN" altLang="en-US" sz="1600" b="1" dirty="0">
                <a:solidFill>
                  <a:schemeClr val="bg1"/>
                </a:solidFill>
              </a:rPr>
              <a:t>联系方法”（</a:t>
            </a:r>
            <a:r>
              <a:rPr lang="en-US" altLang="zh-CN" sz="1600" b="1" dirty="0">
                <a:solidFill>
                  <a:schemeClr val="bg1"/>
                </a:solidFill>
              </a:rPr>
              <a:t>Entity-Relationship Approach</a:t>
            </a:r>
            <a:r>
              <a:rPr lang="zh-CN" altLang="en-US" sz="1600" b="1" dirty="0">
                <a:solidFill>
                  <a:schemeClr val="bg1"/>
                </a:solidFill>
              </a:rPr>
              <a:t>）的简称。它是描述现实世界概念</a:t>
            </a:r>
            <a:r>
              <a:rPr lang="zh-CN" altLang="en-US" sz="1600" b="1" dirty="0">
                <a:solidFill>
                  <a:schemeClr val="bg1"/>
                </a:solidFill>
                <a:hlinkClick r:id="rId2" tooltip="结构"/>
              </a:rPr>
              <a:t>结构</a:t>
            </a:r>
            <a:r>
              <a:rPr lang="zh-CN" altLang="en-US" sz="1600" b="1" dirty="0">
                <a:solidFill>
                  <a:schemeClr val="bg1"/>
                </a:solidFill>
              </a:rPr>
              <a:t>模型的有效方法。</a:t>
            </a:r>
            <a:endParaRPr lang="zh-CN" altLang="zh-CN" sz="1600" b="1" dirty="0">
              <a:solidFill>
                <a:schemeClr val="bg1"/>
              </a:solidFill>
            </a:endParaRPr>
          </a:p>
        </p:txBody>
      </p:sp>
      <p:pic>
        <p:nvPicPr>
          <p:cNvPr id="15" name="图片 14"/>
          <p:cNvPicPr/>
          <p:nvPr/>
        </p:nvPicPr>
        <p:blipFill>
          <a:blip r:embed="rId3"/>
          <a:stretch>
            <a:fillRect/>
          </a:stretch>
        </p:blipFill>
        <p:spPr>
          <a:xfrm>
            <a:off x="1827847" y="590550"/>
            <a:ext cx="5488305" cy="3962400"/>
          </a:xfrm>
          <a:prstGeom prst="rect">
            <a:avLst/>
          </a:prstGeom>
        </p:spPr>
      </p:pic>
    </p:spTree>
    <p:extLst>
      <p:ext uri="{BB962C8B-B14F-4D97-AF65-F5344CB8AC3E}">
        <p14:creationId xmlns:p14="http://schemas.microsoft.com/office/powerpoint/2010/main" val="7840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a:t>
            </a:r>
          </a:p>
          <a:p>
            <a:r>
              <a:rPr lang="en-US" altLang="zh-CN" sz="1600" b="1" dirty="0">
                <a:solidFill>
                  <a:schemeClr val="bg1"/>
                </a:solidFill>
              </a:rPr>
              <a:t>	</a:t>
            </a:r>
            <a:r>
              <a:rPr lang="zh-CN" altLang="zh-CN" sz="1600" b="1" dirty="0">
                <a:solidFill>
                  <a:schemeClr val="bg1"/>
                </a:solidFill>
              </a:rPr>
              <a:t>部署在校园网中</a:t>
            </a: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45676" y="1193726"/>
            <a:ext cx="5688632" cy="2308324"/>
          </a:xfrm>
          <a:prstGeom prst="rect">
            <a:avLst/>
          </a:prstGeom>
          <a:noFill/>
        </p:spPr>
        <p:txBody>
          <a:bodyPr wrap="square" rtlCol="0">
            <a:spAutoFit/>
          </a:bodyPr>
          <a:lstStyle/>
          <a:p>
            <a:r>
              <a:rPr lang="zh-CN" altLang="zh-CN" sz="1600" b="1" dirty="0">
                <a:solidFill>
                  <a:schemeClr val="bg1"/>
                </a:solidFill>
              </a:rPr>
              <a:t>硬件环境：</a:t>
            </a:r>
          </a:p>
          <a:p>
            <a:r>
              <a:rPr lang="zh-CN" altLang="zh-CN" sz="1600" b="1" dirty="0" smtClean="0">
                <a:solidFill>
                  <a:schemeClr val="bg1"/>
                </a:solidFill>
              </a:rPr>
              <a:t>服务器</a:t>
            </a:r>
            <a:r>
              <a:rPr lang="zh-CN" altLang="zh-CN" sz="1600" b="1" dirty="0">
                <a:solidFill>
                  <a:schemeClr val="bg1"/>
                </a:solidFill>
              </a:rPr>
              <a:t>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smtClean="0">
                <a:solidFill>
                  <a:schemeClr val="bg1"/>
                </a:solidFill>
              </a:rPr>
              <a:t>1T</a:t>
            </a:r>
            <a:r>
              <a:rPr lang="zh-CN" altLang="zh-CN" sz="1600" b="1" smtClean="0">
                <a:solidFill>
                  <a:schemeClr val="bg1"/>
                </a:solidFill>
              </a:rPr>
              <a:t>。</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服务端：操作系统选用</a:t>
            </a:r>
            <a:r>
              <a:rPr lang="en-US" altLang="zh-CN" sz="1600" b="1" dirty="0">
                <a:solidFill>
                  <a:schemeClr val="bg1"/>
                </a:solidFill>
              </a:rPr>
              <a:t>Red Hat Enterprise Linux </a:t>
            </a:r>
            <a:r>
              <a:rPr lang="zh-CN" altLang="zh-CN" sz="1600" b="1" dirty="0">
                <a:solidFill>
                  <a:schemeClr val="bg1"/>
                </a:solidFill>
              </a:rPr>
              <a:t>数据库选用</a:t>
            </a:r>
            <a:r>
              <a:rPr lang="en-US" altLang="zh-CN" sz="1600" b="1" dirty="0">
                <a:solidFill>
                  <a:schemeClr val="bg1"/>
                </a:solidFill>
              </a:rPr>
              <a:t>SQL server2005Web</a:t>
            </a:r>
            <a:r>
              <a:rPr lang="zh-CN" altLang="zh-CN" sz="1600" b="1" dirty="0">
                <a:solidFill>
                  <a:schemeClr val="bg1"/>
                </a:solidFill>
              </a:rPr>
              <a:t>。客户端：操作系统选用</a:t>
            </a:r>
            <a:r>
              <a:rPr lang="en-US" altLang="zh-CN" sz="1600" b="1" dirty="0">
                <a:solidFill>
                  <a:schemeClr val="bg1"/>
                </a:solidFill>
              </a:rPr>
              <a:t>Windows </a:t>
            </a:r>
            <a:r>
              <a:rPr lang="en-US" altLang="zh-CN" sz="1600" b="1" dirty="0" err="1">
                <a:solidFill>
                  <a:schemeClr val="bg1"/>
                </a:solidFill>
              </a:rPr>
              <a:t>Xp</a:t>
            </a:r>
            <a:r>
              <a:rPr lang="en-US" altLang="zh-CN" sz="1600" b="1" dirty="0">
                <a:solidFill>
                  <a:schemeClr val="bg1"/>
                </a:solidFill>
              </a:rPr>
              <a:t>/Vista/7/8/10</a:t>
            </a:r>
            <a:r>
              <a:rPr lang="zh-CN" altLang="zh-CN" sz="1600" b="1" dirty="0">
                <a:solidFill>
                  <a:schemeClr val="bg1"/>
                </a:solidFill>
              </a:rPr>
              <a:t>、</a:t>
            </a:r>
            <a:r>
              <a:rPr lang="en-US" altLang="zh-CN" sz="1600" b="1" dirty="0">
                <a:solidFill>
                  <a:schemeClr val="bg1"/>
                </a:solidFill>
              </a:rPr>
              <a:t>Linux</a:t>
            </a:r>
            <a:r>
              <a:rPr lang="zh-CN" altLang="zh-CN" sz="1600" b="1" dirty="0">
                <a:solidFill>
                  <a:schemeClr val="bg1"/>
                </a:solidFill>
              </a:rPr>
              <a:t>、</a:t>
            </a:r>
            <a:r>
              <a:rPr lang="en-US" altLang="zh-CN" sz="1600" b="1" dirty="0">
                <a:solidFill>
                  <a:schemeClr val="bg1"/>
                </a:solidFill>
              </a:rPr>
              <a:t>Mac OS</a:t>
            </a:r>
            <a:r>
              <a:rPr lang="zh-CN" altLang="zh-CN" sz="1600" b="1" dirty="0">
                <a:solidFill>
                  <a:schemeClr val="bg1"/>
                </a:solidFill>
              </a:rPr>
              <a:t>等 数据库选用</a:t>
            </a:r>
            <a:r>
              <a:rPr lang="en-US" altLang="zh-CN" sz="1600" b="1" dirty="0">
                <a:solidFill>
                  <a:schemeClr val="bg1"/>
                </a:solidFill>
              </a:rPr>
              <a:t>SQL server2005</a:t>
            </a:r>
            <a:r>
              <a:rPr lang="zh-CN" altLang="zh-CN" sz="1600" b="1" dirty="0">
                <a:solidFill>
                  <a:schemeClr val="bg1"/>
                </a:solidFill>
              </a:rPr>
              <a:t>。</a:t>
            </a:r>
          </a:p>
          <a:p>
            <a:r>
              <a:rPr lang="zh-CN" altLang="zh-CN" sz="1600" b="1" dirty="0">
                <a:solidFill>
                  <a:schemeClr val="bg1"/>
                </a:solidFill>
              </a:rPr>
              <a:t>网络环境：</a:t>
            </a:r>
          </a:p>
          <a:p>
            <a:r>
              <a:rPr lang="zh-CN" altLang="zh-CN" sz="1600" b="1" dirty="0">
                <a:solidFill>
                  <a:schemeClr val="bg1"/>
                </a:solidFill>
              </a:rPr>
              <a:t>部署在校园网中</a:t>
            </a:r>
          </a:p>
          <a:p>
            <a:endParaRPr lang="zh-CN" altLang="zh-CN" sz="1600" b="1" dirty="0">
              <a:solidFill>
                <a:schemeClr val="bg1"/>
              </a:solidFill>
            </a:endParaRPr>
          </a:p>
        </p:txBody>
      </p:sp>
    </p:spTree>
    <p:extLst>
      <p:ext uri="{BB962C8B-B14F-4D97-AF65-F5344CB8AC3E}">
        <p14:creationId xmlns:p14="http://schemas.microsoft.com/office/powerpoint/2010/main" val="35266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起来，同时，此链接也可表明本项目所有用例都有单独的用例描述以及对应相应用户，与其匹配。</a:t>
            </a:r>
            <a:endParaRPr lang="zh-CN" altLang="zh-CN" sz="1600" b="1" dirty="0">
              <a:solidFill>
                <a:schemeClr val="bg1"/>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408" y="2827784"/>
            <a:ext cx="39147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1077218"/>
          </a:xfrm>
          <a:prstGeom prst="rect">
            <a:avLst/>
          </a:prstGeom>
          <a:noFill/>
        </p:spPr>
        <p:txBody>
          <a:bodyPr wrap="square" rtlCol="0">
            <a:spAutoFit/>
          </a:bodyPr>
          <a:lstStyle/>
          <a:p>
            <a:r>
              <a:rPr lang="zh-CN" altLang="en-US" sz="1600" b="1" dirty="0" smtClean="0">
                <a:solidFill>
                  <a:schemeClr val="bg1"/>
                </a:solidFill>
              </a:rPr>
              <a:t>为保证所有用例都能正常使用，保证用户体验，我们编写了对应每一个用例的测试用例，共有将近</a:t>
            </a:r>
            <a:r>
              <a:rPr lang="en-US" altLang="zh-CN" sz="1600" b="1" dirty="0" smtClean="0">
                <a:solidFill>
                  <a:schemeClr val="bg1"/>
                </a:solidFill>
              </a:rPr>
              <a:t>120</a:t>
            </a:r>
            <a:r>
              <a:rPr lang="zh-CN" altLang="en-US" sz="1600" b="1" dirty="0" smtClean="0">
                <a:solidFill>
                  <a:schemeClr val="bg1"/>
                </a:solidFill>
              </a:rPr>
              <a:t>个测试用例，采用</a:t>
            </a:r>
            <a:r>
              <a:rPr lang="en-US" altLang="zh-CN" sz="1600" b="1" dirty="0" smtClean="0">
                <a:solidFill>
                  <a:schemeClr val="bg1"/>
                </a:solidFill>
              </a:rPr>
              <a:t>CDSN</a:t>
            </a:r>
            <a:r>
              <a:rPr lang="zh-CN" altLang="en-US" sz="1600" b="1" dirty="0" smtClean="0">
                <a:solidFill>
                  <a:schemeClr val="bg1"/>
                </a:solidFill>
              </a:rPr>
              <a:t>论坛上业界大佬所使用的模板，并与网络上其他模板相对照所综合整理，在网页制作完成后。</a:t>
            </a:r>
            <a:endParaRPr lang="zh-CN" altLang="zh-CN" sz="1600" b="1"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904" y="2571750"/>
            <a:ext cx="5333404" cy="235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4390"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287524" y="1506893"/>
            <a:ext cx="1446739" cy="576064"/>
            <a:chOff x="1128969" y="1491630"/>
            <a:chExt cx="1456494" cy="576064"/>
          </a:xfrm>
        </p:grpSpPr>
        <p:sp>
          <p:nvSpPr>
            <p:cNvPr id="27" name="椭圆 26"/>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28" name="TextBox 27"/>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grpSp>
        <p:nvGrpSpPr>
          <p:cNvPr id="29" name="组合 28"/>
          <p:cNvGrpSpPr/>
          <p:nvPr/>
        </p:nvGrpSpPr>
        <p:grpSpPr>
          <a:xfrm>
            <a:off x="287524" y="2211710"/>
            <a:ext cx="1463673" cy="576064"/>
            <a:chOff x="5391750" y="1491630"/>
            <a:chExt cx="1463673" cy="576064"/>
          </a:xfrm>
        </p:grpSpPr>
        <p:sp>
          <p:nvSpPr>
            <p:cNvPr id="30" name="椭圆 29"/>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1" name="TextBox 30"/>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grpSp>
        <p:nvGrpSpPr>
          <p:cNvPr id="32" name="组合 31"/>
          <p:cNvGrpSpPr/>
          <p:nvPr/>
        </p:nvGrpSpPr>
        <p:grpSpPr>
          <a:xfrm>
            <a:off x="277835" y="2960696"/>
            <a:ext cx="2002282" cy="576064"/>
            <a:chOff x="5391750" y="1491630"/>
            <a:chExt cx="2002282" cy="576064"/>
          </a:xfrm>
        </p:grpSpPr>
        <p:sp>
          <p:nvSpPr>
            <p:cNvPr id="33" name="椭圆 32"/>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4" name="TextBox 33"/>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grpSp>
        <p:nvGrpSpPr>
          <p:cNvPr id="35" name="组合 34"/>
          <p:cNvGrpSpPr/>
          <p:nvPr/>
        </p:nvGrpSpPr>
        <p:grpSpPr>
          <a:xfrm>
            <a:off x="277835" y="3661743"/>
            <a:ext cx="1456494" cy="576064"/>
            <a:chOff x="1128969" y="3163443"/>
            <a:chExt cx="1456494" cy="576064"/>
          </a:xfrm>
        </p:grpSpPr>
        <p:sp>
          <p:nvSpPr>
            <p:cNvPr id="36" name="椭圆 35"/>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57" name="TextBox 56"/>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grpSp>
        <p:nvGrpSpPr>
          <p:cNvPr id="58" name="组合 57"/>
          <p:cNvGrpSpPr/>
          <p:nvPr/>
        </p:nvGrpSpPr>
        <p:grpSpPr>
          <a:xfrm>
            <a:off x="2411760" y="1506893"/>
            <a:ext cx="1456494" cy="576064"/>
            <a:chOff x="1128969" y="3163443"/>
            <a:chExt cx="1456494" cy="576064"/>
          </a:xfrm>
        </p:grpSpPr>
        <p:sp>
          <p:nvSpPr>
            <p:cNvPr id="59" name="椭圆 5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60" name="TextBox 59"/>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grpSp>
        <p:nvGrpSpPr>
          <p:cNvPr id="61" name="组合 60"/>
          <p:cNvGrpSpPr/>
          <p:nvPr/>
        </p:nvGrpSpPr>
        <p:grpSpPr>
          <a:xfrm>
            <a:off x="2411760" y="2211710"/>
            <a:ext cx="1636031" cy="576064"/>
            <a:chOff x="1128969" y="3163443"/>
            <a:chExt cx="1636031" cy="576064"/>
          </a:xfrm>
        </p:grpSpPr>
        <p:sp>
          <p:nvSpPr>
            <p:cNvPr id="62" name="椭圆 61"/>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63" name="TextBox 6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pSp>
        <p:nvGrpSpPr>
          <p:cNvPr id="64" name="组合 63"/>
          <p:cNvGrpSpPr/>
          <p:nvPr/>
        </p:nvGrpSpPr>
        <p:grpSpPr>
          <a:xfrm>
            <a:off x="2411760" y="2960696"/>
            <a:ext cx="2174640" cy="576064"/>
            <a:chOff x="1128969" y="3163443"/>
            <a:chExt cx="2174640" cy="576064"/>
          </a:xfrm>
        </p:grpSpPr>
        <p:sp>
          <p:nvSpPr>
            <p:cNvPr id="65" name="椭圆 6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66" name="TextBox 65"/>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grpSp>
        <p:nvGrpSpPr>
          <p:cNvPr id="67" name="组合 66"/>
          <p:cNvGrpSpPr/>
          <p:nvPr/>
        </p:nvGrpSpPr>
        <p:grpSpPr>
          <a:xfrm>
            <a:off x="2411760" y="3661743"/>
            <a:ext cx="1815567" cy="576064"/>
            <a:chOff x="1128969" y="3163443"/>
            <a:chExt cx="1815567" cy="576064"/>
          </a:xfrm>
        </p:grpSpPr>
        <p:sp>
          <p:nvSpPr>
            <p:cNvPr id="68" name="椭圆 6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69" name="TextBox 68"/>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grpSp>
        <p:nvGrpSpPr>
          <p:cNvPr id="70" name="组合 69"/>
          <p:cNvGrpSpPr/>
          <p:nvPr/>
        </p:nvGrpSpPr>
        <p:grpSpPr>
          <a:xfrm>
            <a:off x="4047791" y="1511895"/>
            <a:ext cx="1456494" cy="576064"/>
            <a:chOff x="1128969" y="3163443"/>
            <a:chExt cx="1456494" cy="576064"/>
          </a:xfrm>
        </p:grpSpPr>
        <p:sp>
          <p:nvSpPr>
            <p:cNvPr id="71" name="椭圆 7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72" name="TextBox 71"/>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grpSp>
        <p:nvGrpSpPr>
          <p:cNvPr id="73" name="组合 72"/>
          <p:cNvGrpSpPr/>
          <p:nvPr/>
        </p:nvGrpSpPr>
        <p:grpSpPr>
          <a:xfrm>
            <a:off x="4047791" y="2211710"/>
            <a:ext cx="2585008" cy="576064"/>
            <a:chOff x="1128969" y="3163443"/>
            <a:chExt cx="2585008" cy="576064"/>
          </a:xfrm>
        </p:grpSpPr>
        <p:sp>
          <p:nvSpPr>
            <p:cNvPr id="74" name="椭圆 73"/>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75" name="TextBox 74"/>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1652741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strVal val="#ppt_w+.3"/>
                                          </p:val>
                                        </p:tav>
                                        <p:tav tm="100000">
                                          <p:val>
                                            <p:strVal val="#ppt_w"/>
                                          </p:val>
                                        </p:tav>
                                      </p:tavLst>
                                    </p:anim>
                                    <p:anim calcmode="lin" valueType="num">
                                      <p:cBhvr>
                                        <p:cTn id="15" dur="1000" fill="hold"/>
                                        <p:tgtEl>
                                          <p:spTgt spid="26"/>
                                        </p:tgtEl>
                                        <p:attrNameLst>
                                          <p:attrName>ppt_h</p:attrName>
                                        </p:attrNameLst>
                                      </p:cBhvr>
                                      <p:tavLst>
                                        <p:tav tm="0">
                                          <p:val>
                                            <p:strVal val="#ppt_h"/>
                                          </p:val>
                                        </p:tav>
                                        <p:tav tm="100000">
                                          <p:val>
                                            <p:strVal val="#ppt_h"/>
                                          </p:val>
                                        </p:tav>
                                      </p:tavLst>
                                    </p:anim>
                                    <p:animEffect transition="in" filter="fade">
                                      <p:cBhvr>
                                        <p:cTn id="16" dur="1000"/>
                                        <p:tgtEl>
                                          <p:spTgt spid="26"/>
                                        </p:tgtEl>
                                      </p:cBhvr>
                                    </p:animEffect>
                                  </p:childTnLst>
                                </p:cTn>
                              </p:par>
                              <p:par>
                                <p:cTn id="17" presetID="50" presetClass="entr" presetSubtype="0" decel="100000" fill="hold" nodeType="withEffect">
                                  <p:stCondLst>
                                    <p:cond delay="100"/>
                                  </p:stCondLst>
                                  <p:childTnLst>
                                    <p:set>
                                      <p:cBhvr>
                                        <p:cTn id="18" dur="1" fill="hold">
                                          <p:stCondLst>
                                            <p:cond delay="0"/>
                                          </p:stCondLst>
                                        </p:cTn>
                                        <p:tgtEl>
                                          <p:spTgt spid="29"/>
                                        </p:tgtEl>
                                        <p:attrNameLst>
                                          <p:attrName>style.visibility</p:attrName>
                                        </p:attrNameLst>
                                      </p:cBhvr>
                                      <p:to>
                                        <p:strVal val="visible"/>
                                      </p:to>
                                    </p:set>
                                    <p:anim calcmode="lin" valueType="num">
                                      <p:cBhvr>
                                        <p:cTn id="19" dur="1000" fill="hold"/>
                                        <p:tgtEl>
                                          <p:spTgt spid="29"/>
                                        </p:tgtEl>
                                        <p:attrNameLst>
                                          <p:attrName>ppt_w</p:attrName>
                                        </p:attrNameLst>
                                      </p:cBhvr>
                                      <p:tavLst>
                                        <p:tav tm="0">
                                          <p:val>
                                            <p:strVal val="#ppt_w+.3"/>
                                          </p:val>
                                        </p:tav>
                                        <p:tav tm="100000">
                                          <p:val>
                                            <p:strVal val="#ppt_w"/>
                                          </p:val>
                                        </p:tav>
                                      </p:tavLst>
                                    </p:anim>
                                    <p:anim calcmode="lin" valueType="num">
                                      <p:cBhvr>
                                        <p:cTn id="20" dur="1000" fill="hold"/>
                                        <p:tgtEl>
                                          <p:spTgt spid="29"/>
                                        </p:tgtEl>
                                        <p:attrNameLst>
                                          <p:attrName>ppt_h</p:attrName>
                                        </p:attrNameLst>
                                      </p:cBhvr>
                                      <p:tavLst>
                                        <p:tav tm="0">
                                          <p:val>
                                            <p:strVal val="#ppt_h"/>
                                          </p:val>
                                        </p:tav>
                                        <p:tav tm="100000">
                                          <p:val>
                                            <p:strVal val="#ppt_h"/>
                                          </p:val>
                                        </p:tav>
                                      </p:tavLst>
                                    </p:anim>
                                    <p:animEffect transition="in" filter="fade">
                                      <p:cBhvr>
                                        <p:cTn id="21" dur="1000"/>
                                        <p:tgtEl>
                                          <p:spTgt spid="29"/>
                                        </p:tgtEl>
                                      </p:cBhvr>
                                    </p:animEffect>
                                  </p:childTnLst>
                                </p:cTn>
                              </p:par>
                              <p:par>
                                <p:cTn id="22" presetID="50" presetClass="entr" presetSubtype="0" decel="100000" fill="hold" nodeType="withEffect">
                                  <p:stCondLst>
                                    <p:cond delay="1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1000" fill="hold"/>
                                        <p:tgtEl>
                                          <p:spTgt spid="32"/>
                                        </p:tgtEl>
                                        <p:attrNameLst>
                                          <p:attrName>ppt_w</p:attrName>
                                        </p:attrNameLst>
                                      </p:cBhvr>
                                      <p:tavLst>
                                        <p:tav tm="0">
                                          <p:val>
                                            <p:strVal val="#ppt_w+.3"/>
                                          </p:val>
                                        </p:tav>
                                        <p:tav tm="100000">
                                          <p:val>
                                            <p:strVal val="#ppt_w"/>
                                          </p:val>
                                        </p:tav>
                                      </p:tavLst>
                                    </p:anim>
                                    <p:anim calcmode="lin" valueType="num">
                                      <p:cBhvr>
                                        <p:cTn id="25" dur="1000" fill="hold"/>
                                        <p:tgtEl>
                                          <p:spTgt spid="32"/>
                                        </p:tgtEl>
                                        <p:attrNameLst>
                                          <p:attrName>ppt_h</p:attrName>
                                        </p:attrNameLst>
                                      </p:cBhvr>
                                      <p:tavLst>
                                        <p:tav tm="0">
                                          <p:val>
                                            <p:strVal val="#ppt_h"/>
                                          </p:val>
                                        </p:tav>
                                        <p:tav tm="100000">
                                          <p:val>
                                            <p:strVal val="#ppt_h"/>
                                          </p:val>
                                        </p:tav>
                                      </p:tavLst>
                                    </p:anim>
                                    <p:animEffect transition="in" filter="fade">
                                      <p:cBhvr>
                                        <p:cTn id="26" dur="1000"/>
                                        <p:tgtEl>
                                          <p:spTgt spid="32"/>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1000" fill="hold"/>
                                        <p:tgtEl>
                                          <p:spTgt spid="35"/>
                                        </p:tgtEl>
                                        <p:attrNameLst>
                                          <p:attrName>ppt_w</p:attrName>
                                        </p:attrNameLst>
                                      </p:cBhvr>
                                      <p:tavLst>
                                        <p:tav tm="0">
                                          <p:val>
                                            <p:strVal val="#ppt_w+.3"/>
                                          </p:val>
                                        </p:tav>
                                        <p:tav tm="100000">
                                          <p:val>
                                            <p:strVal val="#ppt_w"/>
                                          </p:val>
                                        </p:tav>
                                      </p:tavLst>
                                    </p:anim>
                                    <p:anim calcmode="lin" valueType="num">
                                      <p:cBhvr>
                                        <p:cTn id="30" dur="1000" fill="hold"/>
                                        <p:tgtEl>
                                          <p:spTgt spid="35"/>
                                        </p:tgtEl>
                                        <p:attrNameLst>
                                          <p:attrName>ppt_h</p:attrName>
                                        </p:attrNameLst>
                                      </p:cBhvr>
                                      <p:tavLst>
                                        <p:tav tm="0">
                                          <p:val>
                                            <p:strVal val="#ppt_h"/>
                                          </p:val>
                                        </p:tav>
                                        <p:tav tm="100000">
                                          <p:val>
                                            <p:strVal val="#ppt_h"/>
                                          </p:val>
                                        </p:tav>
                                      </p:tavLst>
                                    </p:anim>
                                    <p:animEffect transition="in" filter="fade">
                                      <p:cBhvr>
                                        <p:cTn id="31" dur="1000"/>
                                        <p:tgtEl>
                                          <p:spTgt spid="35"/>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1000" fill="hold"/>
                                        <p:tgtEl>
                                          <p:spTgt spid="58"/>
                                        </p:tgtEl>
                                        <p:attrNameLst>
                                          <p:attrName>ppt_w</p:attrName>
                                        </p:attrNameLst>
                                      </p:cBhvr>
                                      <p:tavLst>
                                        <p:tav tm="0">
                                          <p:val>
                                            <p:strVal val="#ppt_w+.3"/>
                                          </p:val>
                                        </p:tav>
                                        <p:tav tm="100000">
                                          <p:val>
                                            <p:strVal val="#ppt_w"/>
                                          </p:val>
                                        </p:tav>
                                      </p:tavLst>
                                    </p:anim>
                                    <p:anim calcmode="lin" valueType="num">
                                      <p:cBhvr>
                                        <p:cTn id="35" dur="1000" fill="hold"/>
                                        <p:tgtEl>
                                          <p:spTgt spid="58"/>
                                        </p:tgtEl>
                                        <p:attrNameLst>
                                          <p:attrName>ppt_h</p:attrName>
                                        </p:attrNameLst>
                                      </p:cBhvr>
                                      <p:tavLst>
                                        <p:tav tm="0">
                                          <p:val>
                                            <p:strVal val="#ppt_h"/>
                                          </p:val>
                                        </p:tav>
                                        <p:tav tm="100000">
                                          <p:val>
                                            <p:strVal val="#ppt_h"/>
                                          </p:val>
                                        </p:tav>
                                      </p:tavLst>
                                    </p:anim>
                                    <p:animEffect transition="in" filter="fade">
                                      <p:cBhvr>
                                        <p:cTn id="36" dur="1000"/>
                                        <p:tgtEl>
                                          <p:spTgt spid="58"/>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61"/>
                                        </p:tgtEl>
                                        <p:attrNameLst>
                                          <p:attrName>style.visibility</p:attrName>
                                        </p:attrNameLst>
                                      </p:cBhvr>
                                      <p:to>
                                        <p:strVal val="visible"/>
                                      </p:to>
                                    </p:set>
                                    <p:anim calcmode="lin" valueType="num">
                                      <p:cBhvr>
                                        <p:cTn id="39" dur="1000" fill="hold"/>
                                        <p:tgtEl>
                                          <p:spTgt spid="61"/>
                                        </p:tgtEl>
                                        <p:attrNameLst>
                                          <p:attrName>ppt_w</p:attrName>
                                        </p:attrNameLst>
                                      </p:cBhvr>
                                      <p:tavLst>
                                        <p:tav tm="0">
                                          <p:val>
                                            <p:strVal val="#ppt_w+.3"/>
                                          </p:val>
                                        </p:tav>
                                        <p:tav tm="100000">
                                          <p:val>
                                            <p:strVal val="#ppt_w"/>
                                          </p:val>
                                        </p:tav>
                                      </p:tavLst>
                                    </p:anim>
                                    <p:anim calcmode="lin" valueType="num">
                                      <p:cBhvr>
                                        <p:cTn id="40" dur="1000" fill="hold"/>
                                        <p:tgtEl>
                                          <p:spTgt spid="61"/>
                                        </p:tgtEl>
                                        <p:attrNameLst>
                                          <p:attrName>ppt_h</p:attrName>
                                        </p:attrNameLst>
                                      </p:cBhvr>
                                      <p:tavLst>
                                        <p:tav tm="0">
                                          <p:val>
                                            <p:strVal val="#ppt_h"/>
                                          </p:val>
                                        </p:tav>
                                        <p:tav tm="100000">
                                          <p:val>
                                            <p:strVal val="#ppt_h"/>
                                          </p:val>
                                        </p:tav>
                                      </p:tavLst>
                                    </p:anim>
                                    <p:animEffect transition="in" filter="fade">
                                      <p:cBhvr>
                                        <p:cTn id="41" dur="1000"/>
                                        <p:tgtEl>
                                          <p:spTgt spid="61"/>
                                        </p:tgtEl>
                                      </p:cBhvr>
                                    </p:animEffect>
                                  </p:childTnLst>
                                </p:cTn>
                              </p:par>
                              <p:par>
                                <p:cTn id="42" presetID="50" presetClass="entr" presetSubtype="0" decel="100000" fill="hold" nodeType="withEffect">
                                  <p:stCondLst>
                                    <p:cond delay="200"/>
                                  </p:stCondLst>
                                  <p:childTnLst>
                                    <p:set>
                                      <p:cBhvr>
                                        <p:cTn id="43" dur="1" fill="hold">
                                          <p:stCondLst>
                                            <p:cond delay="0"/>
                                          </p:stCondLst>
                                        </p:cTn>
                                        <p:tgtEl>
                                          <p:spTgt spid="64"/>
                                        </p:tgtEl>
                                        <p:attrNameLst>
                                          <p:attrName>style.visibility</p:attrName>
                                        </p:attrNameLst>
                                      </p:cBhvr>
                                      <p:to>
                                        <p:strVal val="visible"/>
                                      </p:to>
                                    </p:set>
                                    <p:anim calcmode="lin" valueType="num">
                                      <p:cBhvr>
                                        <p:cTn id="44" dur="1000" fill="hold"/>
                                        <p:tgtEl>
                                          <p:spTgt spid="64"/>
                                        </p:tgtEl>
                                        <p:attrNameLst>
                                          <p:attrName>ppt_w</p:attrName>
                                        </p:attrNameLst>
                                      </p:cBhvr>
                                      <p:tavLst>
                                        <p:tav tm="0">
                                          <p:val>
                                            <p:strVal val="#ppt_w+.3"/>
                                          </p:val>
                                        </p:tav>
                                        <p:tav tm="100000">
                                          <p:val>
                                            <p:strVal val="#ppt_w"/>
                                          </p:val>
                                        </p:tav>
                                      </p:tavLst>
                                    </p:anim>
                                    <p:anim calcmode="lin" valueType="num">
                                      <p:cBhvr>
                                        <p:cTn id="45" dur="1000" fill="hold"/>
                                        <p:tgtEl>
                                          <p:spTgt spid="64"/>
                                        </p:tgtEl>
                                        <p:attrNameLst>
                                          <p:attrName>ppt_h</p:attrName>
                                        </p:attrNameLst>
                                      </p:cBhvr>
                                      <p:tavLst>
                                        <p:tav tm="0">
                                          <p:val>
                                            <p:strVal val="#ppt_h"/>
                                          </p:val>
                                        </p:tav>
                                        <p:tav tm="100000">
                                          <p:val>
                                            <p:strVal val="#ppt_h"/>
                                          </p:val>
                                        </p:tav>
                                      </p:tavLst>
                                    </p:anim>
                                    <p:animEffect transition="in" filter="fade">
                                      <p:cBhvr>
                                        <p:cTn id="46" dur="1000"/>
                                        <p:tgtEl>
                                          <p:spTgt spid="64"/>
                                        </p:tgtEl>
                                      </p:cBhvr>
                                    </p:animEffect>
                                  </p:childTnLst>
                                </p:cTn>
                              </p:par>
                              <p:par>
                                <p:cTn id="47" presetID="50" presetClass="entr" presetSubtype="0" decel="100000" fill="hold" nodeType="withEffect">
                                  <p:stCondLst>
                                    <p:cond delay="20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000" fill="hold"/>
                                        <p:tgtEl>
                                          <p:spTgt spid="67"/>
                                        </p:tgtEl>
                                        <p:attrNameLst>
                                          <p:attrName>ppt_w</p:attrName>
                                        </p:attrNameLst>
                                      </p:cBhvr>
                                      <p:tavLst>
                                        <p:tav tm="0">
                                          <p:val>
                                            <p:strVal val="#ppt_w+.3"/>
                                          </p:val>
                                        </p:tav>
                                        <p:tav tm="100000">
                                          <p:val>
                                            <p:strVal val="#ppt_w"/>
                                          </p:val>
                                        </p:tav>
                                      </p:tavLst>
                                    </p:anim>
                                    <p:anim calcmode="lin" valueType="num">
                                      <p:cBhvr>
                                        <p:cTn id="50" dur="1000" fill="hold"/>
                                        <p:tgtEl>
                                          <p:spTgt spid="67"/>
                                        </p:tgtEl>
                                        <p:attrNameLst>
                                          <p:attrName>ppt_h</p:attrName>
                                        </p:attrNameLst>
                                      </p:cBhvr>
                                      <p:tavLst>
                                        <p:tav tm="0">
                                          <p:val>
                                            <p:strVal val="#ppt_h"/>
                                          </p:val>
                                        </p:tav>
                                        <p:tav tm="100000">
                                          <p:val>
                                            <p:strVal val="#ppt_h"/>
                                          </p:val>
                                        </p:tav>
                                      </p:tavLst>
                                    </p:anim>
                                    <p:animEffect transition="in" filter="fade">
                                      <p:cBhvr>
                                        <p:cTn id="51" dur="1000"/>
                                        <p:tgtEl>
                                          <p:spTgt spid="67"/>
                                        </p:tgtEl>
                                      </p:cBhvr>
                                    </p:animEffect>
                                  </p:childTnLst>
                                </p:cTn>
                              </p:par>
                              <p:par>
                                <p:cTn id="52" presetID="50" presetClass="entr" presetSubtype="0" decel="100000" fill="hold" nodeType="withEffect">
                                  <p:stCondLst>
                                    <p:cond delay="200"/>
                                  </p:stCondLst>
                                  <p:childTnLst>
                                    <p:set>
                                      <p:cBhvr>
                                        <p:cTn id="53" dur="1" fill="hold">
                                          <p:stCondLst>
                                            <p:cond delay="0"/>
                                          </p:stCondLst>
                                        </p:cTn>
                                        <p:tgtEl>
                                          <p:spTgt spid="70"/>
                                        </p:tgtEl>
                                        <p:attrNameLst>
                                          <p:attrName>style.visibility</p:attrName>
                                        </p:attrNameLst>
                                      </p:cBhvr>
                                      <p:to>
                                        <p:strVal val="visible"/>
                                      </p:to>
                                    </p:set>
                                    <p:anim calcmode="lin" valueType="num">
                                      <p:cBhvr>
                                        <p:cTn id="54" dur="1000" fill="hold"/>
                                        <p:tgtEl>
                                          <p:spTgt spid="70"/>
                                        </p:tgtEl>
                                        <p:attrNameLst>
                                          <p:attrName>ppt_w</p:attrName>
                                        </p:attrNameLst>
                                      </p:cBhvr>
                                      <p:tavLst>
                                        <p:tav tm="0">
                                          <p:val>
                                            <p:strVal val="#ppt_w+.3"/>
                                          </p:val>
                                        </p:tav>
                                        <p:tav tm="100000">
                                          <p:val>
                                            <p:strVal val="#ppt_w"/>
                                          </p:val>
                                        </p:tav>
                                      </p:tavLst>
                                    </p:anim>
                                    <p:anim calcmode="lin" valueType="num">
                                      <p:cBhvr>
                                        <p:cTn id="55" dur="1000" fill="hold"/>
                                        <p:tgtEl>
                                          <p:spTgt spid="70"/>
                                        </p:tgtEl>
                                        <p:attrNameLst>
                                          <p:attrName>ppt_h</p:attrName>
                                        </p:attrNameLst>
                                      </p:cBhvr>
                                      <p:tavLst>
                                        <p:tav tm="0">
                                          <p:val>
                                            <p:strVal val="#ppt_h"/>
                                          </p:val>
                                        </p:tav>
                                        <p:tav tm="100000">
                                          <p:val>
                                            <p:strVal val="#ppt_h"/>
                                          </p:val>
                                        </p:tav>
                                      </p:tavLst>
                                    </p:anim>
                                    <p:animEffect transition="in" filter="fade">
                                      <p:cBhvr>
                                        <p:cTn id="56" dur="1000"/>
                                        <p:tgtEl>
                                          <p:spTgt spid="70"/>
                                        </p:tgtEl>
                                      </p:cBhvr>
                                    </p:animEffect>
                                  </p:childTnLst>
                                </p:cTn>
                              </p:par>
                              <p:par>
                                <p:cTn id="57" presetID="50" presetClass="entr" presetSubtype="0" decel="100000" fill="hold" nodeType="withEffect">
                                  <p:stCondLst>
                                    <p:cond delay="2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1000" fill="hold"/>
                                        <p:tgtEl>
                                          <p:spTgt spid="73"/>
                                        </p:tgtEl>
                                        <p:attrNameLst>
                                          <p:attrName>ppt_w</p:attrName>
                                        </p:attrNameLst>
                                      </p:cBhvr>
                                      <p:tavLst>
                                        <p:tav tm="0">
                                          <p:val>
                                            <p:strVal val="#ppt_w+.3"/>
                                          </p:val>
                                        </p:tav>
                                        <p:tav tm="100000">
                                          <p:val>
                                            <p:strVal val="#ppt_w"/>
                                          </p:val>
                                        </p:tav>
                                      </p:tavLst>
                                    </p:anim>
                                    <p:anim calcmode="lin" valueType="num">
                                      <p:cBhvr>
                                        <p:cTn id="60" dur="1000" fill="hold"/>
                                        <p:tgtEl>
                                          <p:spTgt spid="73"/>
                                        </p:tgtEl>
                                        <p:attrNameLst>
                                          <p:attrName>ppt_h</p:attrName>
                                        </p:attrNameLst>
                                      </p:cBhvr>
                                      <p:tavLst>
                                        <p:tav tm="0">
                                          <p:val>
                                            <p:strVal val="#ppt_h"/>
                                          </p:val>
                                        </p:tav>
                                        <p:tav tm="100000">
                                          <p:val>
                                            <p:strVal val="#ppt_h"/>
                                          </p:val>
                                        </p:tav>
                                      </p:tavLst>
                                    </p:anim>
                                    <p:animEffect transition="in" filter="fade">
                                      <p:cBhvr>
                                        <p:cTn id="61"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1815882"/>
          </a:xfrm>
          <a:prstGeom prst="rect">
            <a:avLst/>
          </a:prstGeom>
          <a:noFill/>
        </p:spPr>
        <p:txBody>
          <a:bodyPr wrap="square" rtlCol="0">
            <a:spAutoFit/>
          </a:bodyPr>
          <a:lstStyle/>
          <a:p>
            <a:r>
              <a:rPr lang="en-US" altLang="zh-CN" sz="1600" b="1" dirty="0">
                <a:solidFill>
                  <a:schemeClr val="bg1"/>
                </a:solidFill>
              </a:rPr>
              <a:t>   SRS</a:t>
            </a:r>
            <a:r>
              <a:rPr lang="zh-CN" altLang="en-US" sz="1600" b="1" dirty="0">
                <a:solidFill>
                  <a:schemeClr val="bg1"/>
                </a:solidFill>
              </a:rPr>
              <a:t>模板采用</a:t>
            </a:r>
            <a:r>
              <a:rPr lang="en-US" altLang="zh-CN" sz="1600" b="1" dirty="0">
                <a:solidFill>
                  <a:schemeClr val="bg1"/>
                </a:solidFill>
              </a:rPr>
              <a:t>IEEE-830-1998 </a:t>
            </a:r>
            <a:r>
              <a:rPr lang="zh-CN" altLang="zh-CN" sz="1600" b="1" dirty="0">
                <a:solidFill>
                  <a:schemeClr val="bg1"/>
                </a:solidFill>
              </a:rPr>
              <a:t>版本软件需求规格说明书</a:t>
            </a:r>
            <a:endParaRPr lang="en-US" altLang="zh-CN" sz="1600" b="1" dirty="0">
              <a:solidFill>
                <a:schemeClr val="bg1"/>
              </a:solidFill>
            </a:endParaRPr>
          </a:p>
          <a:p>
            <a:r>
              <a:rPr lang="zh-CN" altLang="zh-CN" sz="1600" b="1" dirty="0">
                <a:solidFill>
                  <a:schemeClr val="bg1"/>
                </a:solidFill>
              </a:rPr>
              <a:t>《软件需求》（第三版）</a:t>
            </a:r>
            <a:r>
              <a:rPr lang="en-US" altLang="zh-CN" sz="1600" b="1" dirty="0">
                <a:solidFill>
                  <a:schemeClr val="bg1"/>
                </a:solidFill>
              </a:rPr>
              <a:t>[</a:t>
            </a:r>
            <a:r>
              <a:rPr lang="zh-CN" altLang="zh-CN" sz="1600" b="1" dirty="0">
                <a:solidFill>
                  <a:schemeClr val="bg1"/>
                </a:solidFill>
              </a:rPr>
              <a:t>美</a:t>
            </a:r>
            <a:r>
              <a:rPr lang="en-US" altLang="zh-CN" sz="1600" b="1" dirty="0">
                <a:solidFill>
                  <a:schemeClr val="bg1"/>
                </a:solidFill>
              </a:rPr>
              <a:t>]           </a:t>
            </a:r>
            <a:r>
              <a:rPr lang="zh-CN" altLang="zh-CN" sz="1600" b="1" dirty="0">
                <a:solidFill>
                  <a:schemeClr val="bg1"/>
                </a:solidFill>
              </a:rPr>
              <a:t>清华大学出版社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zh-CN" altLang="zh-CN" sz="1600" b="1" dirty="0">
                <a:solidFill>
                  <a:schemeClr val="bg1"/>
                </a:solidFill>
              </a:rPr>
              <a:t>机械工业出版社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zh-CN" altLang="zh-CN" sz="1600" b="1" dirty="0">
                <a:solidFill>
                  <a:schemeClr val="bg1"/>
                </a:solidFill>
              </a:rPr>
              <a:t>人民邮电出版社</a:t>
            </a:r>
          </a:p>
          <a:p>
            <a:r>
              <a:rPr lang="en-US" altLang="zh-CN" sz="1600" b="1" dirty="0">
                <a:solidFill>
                  <a:schemeClr val="bg1"/>
                </a:solidFill>
              </a:rPr>
              <a:t>   </a:t>
            </a:r>
            <a:r>
              <a:rPr lang="zh-CN" altLang="zh-CN" sz="1600" b="1" dirty="0">
                <a:solidFill>
                  <a:schemeClr val="bg1"/>
                </a:solidFill>
              </a:rPr>
              <a:t>参考网站：</a:t>
            </a:r>
            <a:r>
              <a:rPr lang="en-US" altLang="zh-CN" sz="1600" b="1" dirty="0">
                <a:solidFill>
                  <a:schemeClr val="bg1"/>
                </a:solidFill>
              </a:rPr>
              <a:t>http://www.woshipm.com/pd/262276.html</a:t>
            </a:r>
            <a:endParaRPr lang="zh-CN" altLang="zh-CN" sz="1600" b="1" dirty="0">
              <a:solidFill>
                <a:schemeClr val="bg1"/>
              </a:solidFill>
            </a:endParaRPr>
          </a:p>
          <a:p>
            <a:endParaRPr lang="zh-CN" altLang="zh-CN" sz="1600" b="1" dirty="0">
              <a:solidFill>
                <a:schemeClr val="bg1"/>
              </a:solidFill>
            </a:endParaRP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组内评审</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077218"/>
          </a:xfrm>
          <a:prstGeom prst="rect">
            <a:avLst/>
          </a:prstGeom>
          <a:noFill/>
        </p:spPr>
        <p:txBody>
          <a:bodyPr wrap="square" rtlCol="0">
            <a:spAutoFit/>
          </a:bodyPr>
          <a:lstStyle/>
          <a:p>
            <a:r>
              <a:rPr lang="zh-CN" altLang="zh-CN" sz="1600" b="1" dirty="0">
                <a:solidFill>
                  <a:schemeClr val="bg1"/>
                </a:solidFill>
              </a:rPr>
              <a:t>为便于</a:t>
            </a:r>
            <a:r>
              <a:rPr lang="en-US" altLang="zh-CN" sz="1600" b="1" dirty="0">
                <a:solidFill>
                  <a:schemeClr val="bg1"/>
                </a:solidFill>
              </a:rPr>
              <a:t>SRS</a:t>
            </a:r>
            <a:r>
              <a:rPr lang="zh-CN" altLang="zh-CN" sz="1600" b="1" dirty="0">
                <a:solidFill>
                  <a:schemeClr val="bg1"/>
                </a:solidFill>
              </a:rPr>
              <a:t>的理解和评审，</a:t>
            </a:r>
            <a:r>
              <a:rPr lang="zh-CN" altLang="en-US" sz="1600" b="1" dirty="0">
                <a:solidFill>
                  <a:schemeClr val="bg1"/>
                </a:solidFill>
              </a:rPr>
              <a:t>我们已</a:t>
            </a:r>
            <a:r>
              <a:rPr lang="zh-CN" altLang="zh-CN" sz="1600" b="1" dirty="0">
                <a:solidFill>
                  <a:schemeClr val="bg1"/>
                </a:solidFill>
              </a:rPr>
              <a:t>提交了初步的</a:t>
            </a:r>
            <a:r>
              <a:rPr lang="en-US" altLang="zh-CN" sz="1600" b="1" dirty="0">
                <a:solidFill>
                  <a:schemeClr val="bg1"/>
                </a:solidFill>
              </a:rPr>
              <a:t>User Manual</a:t>
            </a:r>
            <a:r>
              <a:rPr lang="zh-CN" altLang="en-US" sz="1600" b="1" dirty="0">
                <a:solidFill>
                  <a:schemeClr val="bg1"/>
                </a:solidFill>
              </a:rPr>
              <a:t>，并让其他小组成员使用，发现其可以正常使用本网站，所以</a:t>
            </a:r>
            <a:r>
              <a:rPr lang="en-US" altLang="zh-CN" sz="1600" b="1" dirty="0">
                <a:solidFill>
                  <a:schemeClr val="bg1"/>
                </a:solidFill>
              </a:rPr>
              <a:t>User Manual</a:t>
            </a:r>
            <a:r>
              <a:rPr lang="zh-CN" altLang="en-US" sz="1600" b="1" dirty="0">
                <a:solidFill>
                  <a:schemeClr val="bg1"/>
                </a:solidFill>
              </a:rPr>
              <a:t>还是有效的。</a:t>
            </a:r>
            <a:endParaRPr lang="en-US" altLang="zh-CN" sz="1600" b="1" dirty="0">
              <a:solidFill>
                <a:schemeClr val="bg1"/>
              </a:solidFill>
            </a:endParaRPr>
          </a:p>
          <a:p>
            <a:r>
              <a:rPr lang="zh-CN" altLang="en-US" sz="1600" b="1" dirty="0">
                <a:solidFill>
                  <a:schemeClr val="bg1"/>
                </a:solidFill>
              </a:rPr>
              <a:t>同时也</a:t>
            </a:r>
            <a:r>
              <a:rPr lang="zh-CN" altLang="zh-CN" sz="1600" b="1" dirty="0">
                <a:solidFill>
                  <a:schemeClr val="bg1"/>
                </a:solidFill>
              </a:rPr>
              <a:t>对</a:t>
            </a:r>
            <a:r>
              <a:rPr lang="en-US" altLang="zh-CN" sz="1600" b="1" dirty="0">
                <a:solidFill>
                  <a:schemeClr val="bg1"/>
                </a:solidFill>
              </a:rPr>
              <a:t>SRS</a:t>
            </a:r>
            <a:r>
              <a:rPr lang="zh-CN" altLang="zh-CN" sz="1600" b="1" dirty="0">
                <a:solidFill>
                  <a:schemeClr val="bg1"/>
                </a:solidFill>
              </a:rPr>
              <a:t>进行了正式的小组内部评审</a:t>
            </a:r>
            <a:r>
              <a:rPr lang="zh-CN" altLang="en-US" sz="1600" b="1" dirty="0">
                <a:solidFill>
                  <a:schemeClr val="bg1"/>
                </a:solidFill>
              </a:rPr>
              <a:t>。并附有会议记录及组内评审表</a:t>
            </a:r>
            <a:r>
              <a:rPr lang="en-US" altLang="zh-CN" sz="1600" b="1" dirty="0">
                <a:solidFill>
                  <a:schemeClr val="bg1"/>
                </a:solidFill>
              </a:rPr>
              <a:t>.</a:t>
            </a:r>
          </a:p>
          <a:p>
            <a:r>
              <a:rPr lang="zh-CN" altLang="en-US" sz="1600" b="1" dirty="0">
                <a:solidFill>
                  <a:schemeClr val="bg1"/>
                </a:solidFill>
              </a:rPr>
              <a:t>之后</a:t>
            </a:r>
            <a:r>
              <a:rPr lang="zh-CN" altLang="zh-CN" sz="1600" b="1" dirty="0">
                <a:solidFill>
                  <a:schemeClr val="bg1"/>
                </a:solidFill>
              </a:rPr>
              <a:t>对评审中要求修改和改进的部分进行了完善</a:t>
            </a:r>
            <a:r>
              <a:rPr lang="zh-CN" altLang="en-US" sz="1600" b="1" dirty="0">
                <a:solidFill>
                  <a:schemeClr val="bg1"/>
                </a:solidFill>
              </a:rPr>
              <a:t>。</a:t>
            </a:r>
            <a:endParaRPr lang="zh-CN" altLang="zh-CN" sz="1600" b="1" dirty="0">
              <a:solidFill>
                <a:schemeClr val="bg1"/>
              </a:solidFill>
            </a:endParaRPr>
          </a:p>
        </p:txBody>
      </p:sp>
    </p:spTree>
    <p:extLst>
      <p:ext uri="{BB962C8B-B14F-4D97-AF65-F5344CB8AC3E}">
        <p14:creationId xmlns:p14="http://schemas.microsoft.com/office/powerpoint/2010/main" val="1785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工作分配</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815882"/>
          </a:xfrm>
          <a:prstGeom prst="rect">
            <a:avLst/>
          </a:prstGeom>
          <a:noFill/>
        </p:spPr>
        <p:txBody>
          <a:bodyPr wrap="square" rtlCol="0">
            <a:spAutoFit/>
          </a:bodyPr>
          <a:lstStyle/>
          <a:p>
            <a:r>
              <a:rPr lang="en-US" altLang="zh-CN" sz="1600" b="1" dirty="0">
                <a:solidFill>
                  <a:schemeClr val="bg1"/>
                </a:solidFill>
              </a:rPr>
              <a:t> </a:t>
            </a:r>
            <a:r>
              <a:rPr lang="zh-CN" altLang="en-US" sz="1600" b="1" dirty="0" smtClean="0">
                <a:solidFill>
                  <a:schemeClr val="bg1"/>
                </a:solidFill>
              </a:rPr>
              <a:t>蒋家俊：任务分配及审核，评审</a:t>
            </a:r>
            <a:r>
              <a:rPr lang="en-US" altLang="zh-CN" sz="1600" b="1" dirty="0" smtClean="0">
                <a:solidFill>
                  <a:schemeClr val="bg1"/>
                </a:solidFill>
              </a:rPr>
              <a:t>PPT</a:t>
            </a:r>
            <a:r>
              <a:rPr lang="zh-CN" altLang="en-US" sz="1600" b="1" dirty="0" smtClean="0">
                <a:solidFill>
                  <a:schemeClr val="bg1"/>
                </a:solidFill>
              </a:rPr>
              <a:t>制作，</a:t>
            </a:r>
            <a:r>
              <a:rPr lang="en-US" altLang="zh-CN" sz="1600" b="1" dirty="0" smtClean="0">
                <a:solidFill>
                  <a:schemeClr val="bg1"/>
                </a:solidFill>
              </a:rPr>
              <a:t>SRS</a:t>
            </a:r>
            <a:r>
              <a:rPr lang="zh-CN" altLang="en-US" sz="1600" b="1" dirty="0" smtClean="0">
                <a:solidFill>
                  <a:schemeClr val="bg1"/>
                </a:solidFill>
              </a:rPr>
              <a:t>非功能性需求，管理员界面原型，管     理员</a:t>
            </a:r>
            <a:r>
              <a:rPr lang="zh-CN" altLang="en-US" sz="1600" b="1" dirty="0" smtClean="0">
                <a:solidFill>
                  <a:schemeClr val="bg1"/>
                </a:solidFill>
              </a:rPr>
              <a:t>测试用例 </a:t>
            </a:r>
            <a:r>
              <a:rPr lang="en-US" altLang="zh-CN" sz="1600" b="1" dirty="0" smtClean="0">
                <a:solidFill>
                  <a:schemeClr val="bg1"/>
                </a:solidFill>
              </a:rPr>
              <a:t>8.8</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李捷：功能需求及数据需求，课程介绍界面原型，</a:t>
            </a:r>
            <a:r>
              <a:rPr lang="zh-CN" altLang="en-US" sz="1600" b="1" dirty="0" smtClean="0">
                <a:solidFill>
                  <a:schemeClr val="bg1"/>
                </a:solidFill>
              </a:rPr>
              <a:t>用户手册</a:t>
            </a:r>
            <a:r>
              <a:rPr lang="en-US" altLang="zh-CN" sz="1600" b="1" dirty="0" smtClean="0">
                <a:solidFill>
                  <a:schemeClr val="bg1"/>
                </a:solidFill>
              </a:rPr>
              <a:t>8.6</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厉佩强：网站首页界面原型及</a:t>
            </a:r>
            <a:r>
              <a:rPr lang="zh-CN" altLang="en-US" sz="1600" b="1" dirty="0" smtClean="0">
                <a:solidFill>
                  <a:schemeClr val="bg1"/>
                </a:solidFill>
              </a:rPr>
              <a:t>完善</a:t>
            </a:r>
            <a:r>
              <a:rPr lang="en-US" altLang="zh-CN" sz="1600" b="1" smtClean="0">
                <a:solidFill>
                  <a:schemeClr val="bg1"/>
                </a:solidFill>
              </a:rPr>
              <a:t>8.9</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周盛：数据字典 </a:t>
            </a:r>
            <a:r>
              <a:rPr lang="en-US" altLang="zh-CN" sz="1600" b="1" dirty="0" smtClean="0">
                <a:solidFill>
                  <a:schemeClr val="bg1"/>
                </a:solidFill>
              </a:rPr>
              <a:t>SRS</a:t>
            </a:r>
            <a:r>
              <a:rPr lang="zh-CN" altLang="en-US" sz="1600" b="1" dirty="0" smtClean="0">
                <a:solidFill>
                  <a:schemeClr val="bg1"/>
                </a:solidFill>
              </a:rPr>
              <a:t>外部接口需求，引言及综合描述，教师及学生</a:t>
            </a:r>
            <a:r>
              <a:rPr lang="zh-CN" altLang="en-US" sz="1600" b="1" dirty="0" smtClean="0">
                <a:solidFill>
                  <a:schemeClr val="bg1"/>
                </a:solidFill>
              </a:rPr>
              <a:t>测试用例</a:t>
            </a:r>
            <a:r>
              <a:rPr lang="en-US" altLang="zh-CN" sz="1600" b="1" dirty="0" smtClean="0">
                <a:solidFill>
                  <a:schemeClr val="bg1"/>
                </a:solidFill>
              </a:rPr>
              <a:t>8.5</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朱秉：顺序图，活动图，用例图及用例描述</a:t>
            </a:r>
            <a:r>
              <a:rPr lang="zh-CN" altLang="en-US" sz="1600" b="1" dirty="0" smtClean="0">
                <a:solidFill>
                  <a:schemeClr val="bg1"/>
                </a:solidFill>
              </a:rPr>
              <a:t>编写 </a:t>
            </a:r>
            <a:r>
              <a:rPr lang="en-US" altLang="zh-CN" sz="1600" b="1" dirty="0" smtClean="0">
                <a:solidFill>
                  <a:schemeClr val="bg1"/>
                </a:solidFill>
              </a:rPr>
              <a:t>8.7</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80828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4" name="组合 3"/>
          <p:cNvGrpSpPr/>
          <p:nvPr/>
        </p:nvGrpSpPr>
        <p:grpSpPr>
          <a:xfrm>
            <a:off x="287524" y="1064972"/>
            <a:ext cx="1446739" cy="576064"/>
            <a:chOff x="1128969" y="1491630"/>
            <a:chExt cx="1456494"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sp>
        <p:nvSpPr>
          <p:cNvPr id="35" name="TextBox 34"/>
          <p:cNvSpPr txBox="1"/>
          <p:nvPr/>
        </p:nvSpPr>
        <p:spPr>
          <a:xfrm>
            <a:off x="2761119" y="1337742"/>
            <a:ext cx="4896544" cy="2308324"/>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为了</a:t>
            </a:r>
            <a:r>
              <a:rPr lang="zh-CN" altLang="zh-CN" sz="1600" b="1" dirty="0">
                <a:solidFill>
                  <a:schemeClr val="bg1"/>
                </a:solidFill>
              </a:rPr>
              <a:t>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sp>
        <p:nvSpPr>
          <p:cNvPr id="58" name="TextBox 57"/>
          <p:cNvSpPr txBox="1"/>
          <p:nvPr/>
        </p:nvSpPr>
        <p:spPr>
          <a:xfrm>
            <a:off x="2123728" y="1193726"/>
            <a:ext cx="5534648" cy="3046988"/>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本</a:t>
            </a:r>
            <a:r>
              <a:rPr lang="zh-CN" altLang="zh-CN" sz="1600" b="1" dirty="0">
                <a:solidFill>
                  <a:schemeClr val="bg1"/>
                </a:solidFill>
              </a:rPr>
              <a:t>网站是一个促进软件工程系列课程的教师，</a:t>
            </a:r>
            <a:r>
              <a:rPr lang="zh-CN" altLang="zh-CN" sz="1600" b="1" dirty="0" smtClean="0">
                <a:solidFill>
                  <a:schemeClr val="bg1"/>
                </a:solidFill>
              </a:rPr>
              <a:t>学生</a:t>
            </a:r>
            <a:r>
              <a:rPr lang="zh-CN" altLang="en-US" sz="1600" b="1" dirty="0" smtClean="0">
                <a:solidFill>
                  <a:schemeClr val="bg1"/>
                </a:solidFill>
              </a:rPr>
              <a:t>以及</a:t>
            </a:r>
            <a:r>
              <a:rPr lang="zh-CN" altLang="zh-CN" sz="1600" b="1" dirty="0" smtClean="0">
                <a:solidFill>
                  <a:schemeClr val="bg1"/>
                </a:solidFill>
              </a:rPr>
              <a:t>对</a:t>
            </a:r>
            <a:r>
              <a:rPr lang="zh-CN" altLang="zh-CN" sz="1600" b="1" dirty="0">
                <a:solidFill>
                  <a:schemeClr val="bg1"/>
                </a:solidFill>
              </a:rPr>
              <a:t>本课程感兴趣的非本专业人员进行交流学习的网站，针对教师，本网站可以提供，教学资料的上传与下载，教师自主安排课程答疑，与同学们进行论坛式的交流。对于学生，本网站能够</a:t>
            </a:r>
            <a:r>
              <a:rPr lang="zh-CN" altLang="zh-CN" sz="1600" b="1" dirty="0" smtClean="0">
                <a:solidFill>
                  <a:schemeClr val="bg1"/>
                </a:solidFill>
              </a:rPr>
              <a:t>提供所有</a:t>
            </a:r>
            <a:r>
              <a:rPr lang="zh-CN" altLang="zh-CN" sz="1600" b="1" dirty="0">
                <a:solidFill>
                  <a:schemeClr val="bg1"/>
                </a:solidFill>
              </a:rPr>
              <a:t>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p>
        </p:txBody>
      </p:sp>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2002282" cy="576064"/>
            <a:chOff x="5391750" y="1491630"/>
            <a:chExt cx="2002282"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85" y="1627536"/>
            <a:ext cx="8188111" cy="260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34263" y="4426345"/>
            <a:ext cx="5688632" cy="338554"/>
          </a:xfrm>
          <a:prstGeom prst="rect">
            <a:avLst/>
          </a:prstGeom>
          <a:noFill/>
        </p:spPr>
        <p:txBody>
          <a:bodyPr wrap="square" rtlCol="0">
            <a:spAutoFit/>
          </a:bodyPr>
          <a:lstStyle/>
          <a:p>
            <a:r>
              <a:rPr lang="zh-CN" altLang="en-US" sz="1600" b="1" dirty="0" smtClean="0">
                <a:solidFill>
                  <a:schemeClr val="bg1"/>
                </a:solidFill>
              </a:rPr>
              <a:t>完全反映客户真实意愿！！！！！</a:t>
            </a:r>
            <a:endParaRPr lang="zh-CN" altLang="zh-CN" sz="1600" b="1" dirty="0">
              <a:solidFill>
                <a:schemeClr val="bg1"/>
              </a:solidFill>
            </a:endParaRPr>
          </a:p>
        </p:txBody>
      </p:sp>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sp>
        <p:nvSpPr>
          <p:cNvPr id="59" name="TextBox 58"/>
          <p:cNvSpPr txBox="1"/>
          <p:nvPr/>
        </p:nvSpPr>
        <p:spPr>
          <a:xfrm>
            <a:off x="1921202" y="1158896"/>
            <a:ext cx="5688632" cy="2308324"/>
          </a:xfrm>
          <a:prstGeom prst="rect">
            <a:avLst/>
          </a:prstGeom>
          <a:noFill/>
        </p:spPr>
        <p:txBody>
          <a:bodyPr wrap="square" rtlCol="0">
            <a:spAutoFit/>
          </a:bodyPr>
          <a:lstStyle/>
          <a:p>
            <a:r>
              <a:rPr lang="en-US" altLang="zh-CN" sz="1600" b="1" dirty="0">
                <a:solidFill>
                  <a:schemeClr val="bg1"/>
                </a:solidFill>
              </a:rPr>
              <a:t>FE-1</a:t>
            </a:r>
            <a:r>
              <a:rPr lang="zh-CN" altLang="zh-CN" sz="1600" b="1" dirty="0">
                <a:solidFill>
                  <a:schemeClr val="bg1"/>
                </a:solidFill>
              </a:rPr>
              <a:t>：学生、教师乃至校外人员可以访问本网站，在修完</a:t>
            </a:r>
            <a:r>
              <a:rPr lang="zh-CN" altLang="zh-CN" sz="1600" b="1" dirty="0" smtClean="0">
                <a:solidFill>
                  <a:schemeClr val="bg1"/>
                </a:solidFill>
              </a:rPr>
              <a:t>课程</a:t>
            </a:r>
            <a:r>
              <a:rPr lang="en-US" altLang="zh-CN" sz="1600" b="1" dirty="0" smtClean="0">
                <a:solidFill>
                  <a:schemeClr val="bg1"/>
                </a:solidFill>
              </a:rPr>
              <a:t>        </a:t>
            </a:r>
            <a:r>
              <a:rPr lang="zh-CN" altLang="zh-CN" sz="1600" b="1" dirty="0" smtClean="0">
                <a:solidFill>
                  <a:schemeClr val="bg1"/>
                </a:solidFill>
              </a:rPr>
              <a:t>后</a:t>
            </a:r>
            <a:r>
              <a:rPr lang="zh-CN" altLang="zh-CN" sz="1600" b="1" dirty="0">
                <a:solidFill>
                  <a:schemeClr val="bg1"/>
                </a:solidFill>
              </a:rPr>
              <a:t>，学生任然可以通过本网站继续了解、学习软件工程。</a:t>
            </a:r>
          </a:p>
          <a:p>
            <a:r>
              <a:rPr lang="en-US" altLang="zh-CN" sz="1600" b="1" dirty="0">
                <a:solidFill>
                  <a:schemeClr val="bg1"/>
                </a:solidFill>
              </a:rPr>
              <a:t>FE-2</a:t>
            </a:r>
            <a:r>
              <a:rPr lang="zh-CN" altLang="zh-CN" sz="1600" b="1" dirty="0">
                <a:solidFill>
                  <a:schemeClr val="bg1"/>
                </a:solidFill>
              </a:rPr>
              <a:t>：</a:t>
            </a:r>
            <a:r>
              <a:rPr lang="zh-CN" altLang="zh-CN" sz="1600" b="1" dirty="0" smtClean="0">
                <a:solidFill>
                  <a:schemeClr val="bg1"/>
                </a:solidFill>
              </a:rPr>
              <a:t>提供</a:t>
            </a:r>
            <a:r>
              <a:rPr lang="zh-CN" altLang="en-US" sz="1600" b="1" dirty="0" smtClean="0">
                <a:solidFill>
                  <a:schemeClr val="bg1"/>
                </a:solidFill>
              </a:rPr>
              <a:t>各种类型的附件</a:t>
            </a:r>
            <a:r>
              <a:rPr lang="zh-CN" altLang="zh-CN" sz="1600" b="1" dirty="0" smtClean="0">
                <a:solidFill>
                  <a:schemeClr val="bg1"/>
                </a:solidFill>
              </a:rPr>
              <a:t>素材</a:t>
            </a:r>
            <a:r>
              <a:rPr lang="zh-CN" altLang="en-US" sz="1600" b="1" dirty="0">
                <a:solidFill>
                  <a:schemeClr val="bg1"/>
                </a:solidFill>
              </a:rPr>
              <a:t>的</a:t>
            </a:r>
            <a:r>
              <a:rPr lang="zh-CN" altLang="zh-CN" sz="1600" b="1" dirty="0" smtClean="0">
                <a:solidFill>
                  <a:schemeClr val="bg1"/>
                </a:solidFill>
              </a:rPr>
              <a:t>上</a:t>
            </a:r>
            <a:r>
              <a:rPr lang="zh-CN" altLang="zh-CN" sz="1600" b="1" dirty="0">
                <a:solidFill>
                  <a:schemeClr val="bg1"/>
                </a:solidFill>
              </a:rPr>
              <a:t>传和下载。 </a:t>
            </a:r>
          </a:p>
          <a:p>
            <a:r>
              <a:rPr lang="en-US" altLang="zh-CN" sz="1600" b="1" dirty="0">
                <a:solidFill>
                  <a:schemeClr val="bg1"/>
                </a:solidFill>
              </a:rPr>
              <a:t>FE-3</a:t>
            </a:r>
            <a:r>
              <a:rPr lang="zh-CN" altLang="zh-CN" sz="1600" b="1" dirty="0">
                <a:solidFill>
                  <a:schemeClr val="bg1"/>
                </a:solidFill>
              </a:rPr>
              <a:t>：教师可以自己更新自己教授课程的</a:t>
            </a:r>
            <a:r>
              <a:rPr lang="zh-CN" altLang="zh-CN" sz="1600" b="1" dirty="0" smtClean="0">
                <a:solidFill>
                  <a:schemeClr val="bg1"/>
                </a:solidFill>
              </a:rPr>
              <a:t>内容</a:t>
            </a:r>
            <a:r>
              <a:rPr lang="zh-CN" altLang="en-US" sz="1600" b="1" dirty="0" smtClean="0">
                <a:solidFill>
                  <a:schemeClr val="bg1"/>
                </a:solidFill>
              </a:rPr>
              <a:t>，比如课程链接，  课程资料，课程介绍等</a:t>
            </a:r>
            <a:r>
              <a:rPr lang="zh-CN" altLang="zh-CN" sz="1600" b="1" dirty="0" smtClean="0">
                <a:solidFill>
                  <a:schemeClr val="bg1"/>
                </a:solidFill>
              </a:rPr>
              <a:t>。</a:t>
            </a:r>
            <a:endParaRPr lang="zh-CN" altLang="zh-CN" sz="1600" b="1" dirty="0">
              <a:solidFill>
                <a:schemeClr val="bg1"/>
              </a:solidFill>
            </a:endParaRPr>
          </a:p>
          <a:p>
            <a:r>
              <a:rPr lang="en-US" altLang="zh-CN" sz="1600" b="1" dirty="0">
                <a:solidFill>
                  <a:schemeClr val="bg1"/>
                </a:solidFill>
              </a:rPr>
              <a:t>FE-4</a:t>
            </a:r>
            <a:r>
              <a:rPr lang="zh-CN" altLang="zh-CN" sz="1600" b="1" dirty="0" smtClean="0">
                <a:solidFill>
                  <a:schemeClr val="bg1"/>
                </a:solidFill>
              </a:rPr>
              <a:t>：</a:t>
            </a: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网站用户能正常的进行论坛</a:t>
            </a:r>
            <a:r>
              <a:rPr lang="zh-CN" altLang="zh-CN" sz="1600" b="1" dirty="0" smtClean="0">
                <a:solidFill>
                  <a:schemeClr val="bg1"/>
                </a:solidFill>
              </a:rPr>
              <a:t>交流</a:t>
            </a:r>
            <a:r>
              <a:rPr lang="zh-CN" altLang="en-US" sz="1600" b="1" dirty="0" smtClean="0">
                <a:solidFill>
                  <a:schemeClr val="bg1"/>
                </a:solidFill>
              </a:rPr>
              <a:t>以及课程答疑</a:t>
            </a:r>
            <a:r>
              <a:rPr lang="zh-CN" altLang="zh-CN" sz="1600" b="1" dirty="0" smtClean="0">
                <a:solidFill>
                  <a:schemeClr val="bg1"/>
                </a:solidFill>
              </a:rPr>
              <a:t>。</a:t>
            </a:r>
            <a:endParaRPr lang="zh-CN" altLang="zh-CN" sz="1600" b="1" dirty="0">
              <a:solidFill>
                <a:schemeClr val="bg1"/>
              </a:solidFill>
            </a:endParaRPr>
          </a:p>
          <a:p>
            <a:r>
              <a:rPr lang="en-US" altLang="zh-CN" sz="1600" b="1" dirty="0" smtClean="0">
                <a:solidFill>
                  <a:schemeClr val="bg1"/>
                </a:solidFill>
              </a:rPr>
              <a:t>FE-5:     </a:t>
            </a:r>
            <a:r>
              <a:rPr lang="zh-CN" altLang="zh-CN" sz="1600" b="1" dirty="0" smtClean="0">
                <a:solidFill>
                  <a:schemeClr val="bg1"/>
                </a:solidFill>
              </a:rPr>
              <a:t>部署</a:t>
            </a:r>
            <a:r>
              <a:rPr lang="zh-CN" altLang="zh-CN" sz="1600" b="1" dirty="0">
                <a:solidFill>
                  <a:schemeClr val="bg1"/>
                </a:solidFill>
              </a:rPr>
              <a:t>在校网</a:t>
            </a:r>
            <a:endParaRPr lang="en-US" altLang="zh-CN" sz="1600" b="1" dirty="0">
              <a:solidFill>
                <a:schemeClr val="bg1"/>
              </a:solidFill>
            </a:endParaRPr>
          </a:p>
          <a:p>
            <a:r>
              <a:rPr lang="en-US" altLang="zh-CN" sz="1600" b="1" dirty="0" smtClean="0">
                <a:solidFill>
                  <a:schemeClr val="bg1"/>
                </a:solidFill>
              </a:rPr>
              <a:t>FE-6</a:t>
            </a:r>
            <a:r>
              <a:rPr lang="zh-CN" altLang="en-US" sz="1600" b="1" dirty="0" smtClean="0">
                <a:solidFill>
                  <a:schemeClr val="bg1"/>
                </a:solidFill>
              </a:rPr>
              <a:t>：  管理员能够对用户信息，论坛信息，课程答疑，网站备份与还原，课程信息以及用户申请信息进行管理</a:t>
            </a:r>
            <a:endParaRPr lang="zh-CN"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33248"/>
            <a:ext cx="5824341" cy="388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2832</Words>
  <Application>Microsoft Office PowerPoint</Application>
  <PresentationFormat>全屏显示(16:9)</PresentationFormat>
  <Paragraphs>338</Paragraphs>
  <Slides>43</Slides>
  <Notes>1</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250</cp:revision>
  <dcterms:created xsi:type="dcterms:W3CDTF">2014-06-03T12:41:59Z</dcterms:created>
  <dcterms:modified xsi:type="dcterms:W3CDTF">2017-12-21T07:42:27Z</dcterms:modified>
</cp:coreProperties>
</file>